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charts/style1.xml" ContentType="application/vnd.ms-office.chartstyl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olors1.xml" ContentType="application/vnd.ms-office.chartcolorstyle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6" r:id="rId6"/>
    <p:sldId id="276" r:id="rId7"/>
    <p:sldId id="268" r:id="rId8"/>
    <p:sldId id="260" r:id="rId9"/>
    <p:sldId id="261" r:id="rId10"/>
    <p:sldId id="273" r:id="rId11"/>
    <p:sldId id="262" r:id="rId12"/>
    <p:sldId id="277" r:id="rId13"/>
    <p:sldId id="263" r:id="rId14"/>
    <p:sldId id="264" r:id="rId15"/>
    <p:sldId id="265" r:id="rId16"/>
  </p:sldIdLst>
  <p:sldSz cx="9144000" cy="5143500" type="screen16x9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Section par défaut" id="{A3635904-A1DB-4EEF-97A5-17451BD3F610}">
          <p14:sldIdLst>
            <p14:sldId id="256"/>
            <p14:sldId id="257"/>
            <p14:sldId id="258"/>
            <p14:sldId id="259"/>
            <p14:sldId id="266"/>
            <p14:sldId id="276"/>
            <p14:sldId id="268"/>
            <p14:sldId id="260"/>
            <p14:sldId id="261"/>
            <p14:sldId id="273"/>
            <p14:sldId id="262"/>
            <p14:sldId id="277"/>
            <p14:sldId id="263"/>
            <p14:sldId id="264"/>
            <p14:sldId id="265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B000"/>
    <a:srgbClr val="A10E2F"/>
    <a:srgbClr val="002D59"/>
    <a:srgbClr val="898989"/>
    <a:srgbClr val="00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72" autoAdjust="0"/>
    <p:restoredTop sz="94660"/>
  </p:normalViewPr>
  <p:slideViewPr>
    <p:cSldViewPr snapToGrid="0" snapToObjects="1">
      <p:cViewPr>
        <p:scale>
          <a:sx n="100" d="100"/>
          <a:sy n="100" d="100"/>
        </p:scale>
        <p:origin x="-1944" y="-83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9470m%20de\Desktop\TFE\Ouvrages%20par%20DT%20OK.xls" TargetMode="External"/><Relationship Id="rId4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BE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dirty="0" err="1"/>
              <a:t>Nombre</a:t>
            </a:r>
            <a:r>
              <a:rPr lang="en-US" sz="1200" dirty="0"/>
              <a:t> </a:t>
            </a:r>
            <a:r>
              <a:rPr lang="en-US" sz="1200" dirty="0" err="1"/>
              <a:t>d'ouvrages</a:t>
            </a:r>
            <a:r>
              <a:rPr lang="en-US" sz="1200" dirty="0"/>
              <a:t> </a:t>
            </a:r>
            <a:r>
              <a:rPr lang="en-US" sz="1200" dirty="0" err="1"/>
              <a:t>en</a:t>
            </a:r>
            <a:r>
              <a:rPr lang="en-US" sz="1200" dirty="0"/>
              <a:t> </a:t>
            </a:r>
            <a:r>
              <a:rPr lang="en-US" sz="1200" dirty="0" err="1"/>
              <a:t>terre</a:t>
            </a:r>
            <a:r>
              <a:rPr lang="en-US" sz="1200" dirty="0"/>
              <a:t> </a:t>
            </a:r>
            <a:r>
              <a:rPr lang="en-US" sz="1200" dirty="0" err="1"/>
              <a:t>armée</a:t>
            </a:r>
            <a:r>
              <a:rPr lang="en-US" sz="1200" dirty="0"/>
              <a:t> par direction</a:t>
            </a:r>
            <a:r>
              <a:rPr lang="en-US" sz="1200" baseline="0" dirty="0"/>
              <a:t> </a:t>
            </a:r>
            <a:r>
              <a:rPr lang="en-US" sz="1200" baseline="0" dirty="0" err="1"/>
              <a:t>territoriale</a:t>
            </a:r>
            <a:endParaRPr lang="en-US" sz="1200" dirty="0"/>
          </a:p>
        </c:rich>
      </c:tx>
      <c:layout>
        <c:manualLayout>
          <c:xMode val="edge"/>
          <c:yMode val="edge"/>
          <c:x val="0.11067133715376977"/>
          <c:y val="0"/>
        </c:manualLayout>
      </c:layout>
      <c:spPr>
        <a:noFill/>
        <a:ln>
          <a:noFill/>
        </a:ln>
        <a:effectLst/>
      </c:spPr>
    </c:title>
    <c:plotArea>
      <c:layout/>
      <c:barChart>
        <c:barDir val="col"/>
        <c:grouping val="clustered"/>
        <c:ser>
          <c:idx val="0"/>
          <c:order val="0"/>
          <c:spPr>
            <a:solidFill>
              <a:srgbClr val="FFC000"/>
            </a:solidFill>
            <a:ln>
              <a:noFill/>
            </a:ln>
            <a:effectLst/>
          </c:spPr>
          <c:val>
            <c:numRef>
              <c:f>'Export Excel'!$G$6:$L$6</c:f>
              <c:numCache>
                <c:formatCode>General</c:formatCode>
                <c:ptCount val="6"/>
                <c:pt idx="0">
                  <c:v>12</c:v>
                </c:pt>
                <c:pt idx="1">
                  <c:v>8</c:v>
                </c:pt>
                <c:pt idx="2">
                  <c:v>11</c:v>
                </c:pt>
                <c:pt idx="3">
                  <c:v>32</c:v>
                </c:pt>
                <c:pt idx="4">
                  <c:v>7</c:v>
                </c:pt>
                <c:pt idx="5">
                  <c:v>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D6D-4FF9-BD38-20EE4CB6BBB7}"/>
            </c:ext>
          </c:extLst>
        </c:ser>
        <c:dLbls/>
        <c:gapWidth val="219"/>
        <c:overlap val="-27"/>
        <c:axId val="79824768"/>
        <c:axId val="79841536"/>
      </c:barChart>
      <c:catAx>
        <c:axId val="79824768"/>
        <c:scaling>
          <c:orientation val="minMax"/>
        </c:scaling>
        <c:axPos val="b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79841536"/>
        <c:crosses val="autoZero"/>
        <c:auto val="1"/>
        <c:lblAlgn val="ctr"/>
        <c:lblOffset val="100"/>
      </c:catAx>
      <c:valAx>
        <c:axId val="7984153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798247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 w="19050">
      <a:solidFill>
        <a:srgbClr val="FFC000"/>
      </a:solidFill>
    </a:ln>
    <a:effectLst/>
  </c:spPr>
  <c:txPr>
    <a:bodyPr/>
    <a:lstStyle/>
    <a:p>
      <a:pPr>
        <a:defRPr/>
      </a:pPr>
      <a:endParaRPr lang="fr-FR"/>
    </a:p>
  </c:txPr>
  <c:externalData r:id="rId1"/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0.08995</cdr:x>
      <cdr:y>0.55216</cdr:y>
    </cdr:from>
    <cdr:to>
      <cdr:x>0.32042</cdr:x>
      <cdr:y>0.66404</cdr:y>
    </cdr:to>
    <cdr:sp macro="" textlink="">
      <cdr:nvSpPr>
        <cdr:cNvPr id="2" name="ZoneTexte 1">
          <a:extLst xmlns:a="http://schemas.openxmlformats.org/drawingml/2006/main">
            <a:ext uri="{FF2B5EF4-FFF2-40B4-BE49-F238E27FC236}">
              <a16:creationId xmlns:a16="http://schemas.microsoft.com/office/drawing/2014/main" xmlns="" id="{5447E08D-2DE6-451C-ADD7-E888A11CCF39}"/>
            </a:ext>
          </a:extLst>
        </cdr:cNvPr>
        <cdr:cNvSpPr txBox="1"/>
      </cdr:nvSpPr>
      <cdr:spPr>
        <a:xfrm xmlns:a="http://schemas.openxmlformats.org/drawingml/2006/main">
          <a:off x="294106" y="1128110"/>
          <a:ext cx="753533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000" dirty="0"/>
            <a:t>Namur</a:t>
          </a:r>
        </a:p>
      </cdr:txBody>
    </cdr:sp>
  </cdr:relSizeAnchor>
  <cdr:relSizeAnchor xmlns:cdr="http://schemas.openxmlformats.org/drawingml/2006/chartDrawing">
    <cdr:from>
      <cdr:x>0.24939</cdr:x>
      <cdr:y>0.63763</cdr:y>
    </cdr:from>
    <cdr:to>
      <cdr:x>0.38532</cdr:x>
      <cdr:y>0.74952</cdr:y>
    </cdr:to>
    <cdr:sp macro="" textlink="">
      <cdr:nvSpPr>
        <cdr:cNvPr id="3" name="ZoneTexte 1">
          <a:extLst xmlns:a="http://schemas.openxmlformats.org/drawingml/2006/main">
            <a:ext uri="{FF2B5EF4-FFF2-40B4-BE49-F238E27FC236}">
              <a16:creationId xmlns:a16="http://schemas.microsoft.com/office/drawing/2014/main" xmlns="" id="{12D3A804-2C34-46CF-9AED-2594E199F668}"/>
            </a:ext>
          </a:extLst>
        </cdr:cNvPr>
        <cdr:cNvSpPr txBox="1"/>
      </cdr:nvSpPr>
      <cdr:spPr>
        <a:xfrm xmlns:a="http://schemas.openxmlformats.org/drawingml/2006/main">
          <a:off x="815403" y="1302735"/>
          <a:ext cx="444432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dirty="0"/>
            <a:t>Lux</a:t>
          </a:r>
        </a:p>
      </cdr:txBody>
    </cdr:sp>
  </cdr:relSizeAnchor>
  <cdr:relSizeAnchor xmlns:cdr="http://schemas.openxmlformats.org/drawingml/2006/chartDrawing">
    <cdr:from>
      <cdr:x>0.38682</cdr:x>
      <cdr:y>0.58712</cdr:y>
    </cdr:from>
    <cdr:to>
      <cdr:x>0.53535</cdr:x>
      <cdr:y>0.69901</cdr:y>
    </cdr:to>
    <cdr:sp macro="" textlink="">
      <cdr:nvSpPr>
        <cdr:cNvPr id="4" name="ZoneTexte 1">
          <a:extLst xmlns:a="http://schemas.openxmlformats.org/drawingml/2006/main">
            <a:ext uri="{FF2B5EF4-FFF2-40B4-BE49-F238E27FC236}">
              <a16:creationId xmlns:a16="http://schemas.microsoft.com/office/drawing/2014/main" xmlns="" id="{F0D2E074-791C-4D58-88AE-791FBD8A04D8}"/>
            </a:ext>
          </a:extLst>
        </cdr:cNvPr>
        <cdr:cNvSpPr txBox="1"/>
      </cdr:nvSpPr>
      <cdr:spPr>
        <a:xfrm xmlns:a="http://schemas.openxmlformats.org/drawingml/2006/main">
          <a:off x="1264765" y="1199548"/>
          <a:ext cx="485607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dirty="0"/>
            <a:t>Mons</a:t>
          </a:r>
        </a:p>
      </cdr:txBody>
    </cdr:sp>
  </cdr:relSizeAnchor>
  <cdr:relSizeAnchor xmlns:cdr="http://schemas.openxmlformats.org/drawingml/2006/chartDrawing">
    <cdr:from>
      <cdr:x>0.68151</cdr:x>
      <cdr:y>0.63918</cdr:y>
    </cdr:from>
    <cdr:to>
      <cdr:x>0.81744</cdr:x>
      <cdr:y>0.75107</cdr:y>
    </cdr:to>
    <cdr:sp macro="" textlink="">
      <cdr:nvSpPr>
        <cdr:cNvPr id="5" name="ZoneTexte 1">
          <a:extLst xmlns:a="http://schemas.openxmlformats.org/drawingml/2006/main">
            <a:ext uri="{FF2B5EF4-FFF2-40B4-BE49-F238E27FC236}">
              <a16:creationId xmlns:a16="http://schemas.microsoft.com/office/drawing/2014/main" xmlns="" id="{F0D2E074-791C-4D58-88AE-791FBD8A04D8}"/>
            </a:ext>
          </a:extLst>
        </cdr:cNvPr>
        <cdr:cNvSpPr txBox="1"/>
      </cdr:nvSpPr>
      <cdr:spPr>
        <a:xfrm xmlns:a="http://schemas.openxmlformats.org/drawingml/2006/main">
          <a:off x="2228279" y="1305910"/>
          <a:ext cx="444432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dirty="0"/>
            <a:t>BW</a:t>
          </a:r>
        </a:p>
      </cdr:txBody>
    </cdr:sp>
  </cdr:relSizeAnchor>
  <cdr:relSizeAnchor xmlns:cdr="http://schemas.openxmlformats.org/drawingml/2006/chartDrawing">
    <cdr:from>
      <cdr:x>0.51255</cdr:x>
      <cdr:y>0.25689</cdr:y>
    </cdr:from>
    <cdr:to>
      <cdr:x>0.71742</cdr:x>
      <cdr:y>0.36878</cdr:y>
    </cdr:to>
    <cdr:sp macro="" textlink="">
      <cdr:nvSpPr>
        <cdr:cNvPr id="6" name="ZoneTexte 1">
          <a:extLst xmlns:a="http://schemas.openxmlformats.org/drawingml/2006/main">
            <a:ext uri="{FF2B5EF4-FFF2-40B4-BE49-F238E27FC236}">
              <a16:creationId xmlns:a16="http://schemas.microsoft.com/office/drawing/2014/main" xmlns="" id="{F0D2E074-791C-4D58-88AE-791FBD8A04D8}"/>
            </a:ext>
          </a:extLst>
        </cdr:cNvPr>
        <cdr:cNvSpPr txBox="1"/>
      </cdr:nvSpPr>
      <cdr:spPr>
        <a:xfrm xmlns:a="http://schemas.openxmlformats.org/drawingml/2006/main">
          <a:off x="1675827" y="524860"/>
          <a:ext cx="669857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dirty="0"/>
            <a:t>Charleroi</a:t>
          </a:r>
        </a:p>
      </cdr:txBody>
    </cdr:sp>
  </cdr:relSizeAnchor>
  <cdr:relSizeAnchor xmlns:cdr="http://schemas.openxmlformats.org/drawingml/2006/chartDrawing">
    <cdr:from>
      <cdr:x>0.818</cdr:x>
      <cdr:y>0.55216</cdr:y>
    </cdr:from>
    <cdr:to>
      <cdr:x>0.96941</cdr:x>
      <cdr:y>0.66404</cdr:y>
    </cdr:to>
    <cdr:sp macro="" textlink="">
      <cdr:nvSpPr>
        <cdr:cNvPr id="7" name="ZoneTexte 1">
          <a:extLst xmlns:a="http://schemas.openxmlformats.org/drawingml/2006/main">
            <a:ext uri="{FF2B5EF4-FFF2-40B4-BE49-F238E27FC236}">
              <a16:creationId xmlns:a16="http://schemas.microsoft.com/office/drawing/2014/main" xmlns="" id="{C0BA1F86-3AD9-4E22-8BD0-A66465FE30BE}"/>
            </a:ext>
          </a:extLst>
        </cdr:cNvPr>
        <cdr:cNvSpPr txBox="1"/>
      </cdr:nvSpPr>
      <cdr:spPr>
        <a:xfrm xmlns:a="http://schemas.openxmlformats.org/drawingml/2006/main">
          <a:off x="2674554" y="1128110"/>
          <a:ext cx="495044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dirty="0"/>
            <a:t>Liège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4998858" cy="2160000"/>
          </a:xfrm>
          <a:prstGeom prst="rect">
            <a:avLst/>
          </a:prstGeom>
        </p:spPr>
      </p:pic>
      <p:sp>
        <p:nvSpPr>
          <p:cNvPr id="36" name="Rectangle 35"/>
          <p:cNvSpPr/>
          <p:nvPr userDrawn="1"/>
        </p:nvSpPr>
        <p:spPr>
          <a:xfrm>
            <a:off x="0" y="4248000"/>
            <a:ext cx="2160000" cy="900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62364" y="2880000"/>
            <a:ext cx="7060578" cy="1544400"/>
          </a:xfrm>
        </p:spPr>
        <p:txBody>
          <a:bodyPr anchor="t">
            <a:normAutofit/>
          </a:bodyPr>
          <a:lstStyle>
            <a:lvl1pPr algn="l">
              <a:defRPr sz="3000" b="1">
                <a:solidFill>
                  <a:srgbClr val="F9B000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8422942" y="459551"/>
            <a:ext cx="721058" cy="900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038666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xmlns="" val="3116621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xmlns="" val="3922337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xmlns="" val="1520469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>
            <a:normAutofit/>
          </a:bodyPr>
          <a:lstStyle>
            <a:lvl1pPr algn="l">
              <a:defRPr sz="3600" b="1" cap="all"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xmlns="" val="1550071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54302" y="900113"/>
            <a:ext cx="3741498" cy="254555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3774102" cy="254555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xmlns="" val="1683131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xmlns="" val="1100530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4EB6A17-D7A4-3049-9C0B-80302430D2B0}" type="datetimeFigureOut">
              <a:rPr lang="fr-FR" smtClean="0"/>
              <a:pPr/>
              <a:t>05/03/2018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E794143-8163-F543-A4DC-FC997488DC9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25658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4EB6A17-D7A4-3049-9C0B-80302430D2B0}" type="datetimeFigureOut">
              <a:rPr lang="fr-FR" smtClean="0"/>
              <a:pPr/>
              <a:t>05/03/2018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E794143-8163-F543-A4DC-FC997488DC9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018616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4EB6A17-D7A4-3049-9C0B-80302430D2B0}" type="datetimeFigureOut">
              <a:rPr lang="fr-FR" smtClean="0"/>
              <a:pPr/>
              <a:t>05/03/2018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E794143-8163-F543-A4DC-FC997488DC9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846237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xmlns="" val="2895069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554182" y="205979"/>
            <a:ext cx="786812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54182" y="1200150"/>
            <a:ext cx="7868120" cy="3227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248000"/>
            <a:ext cx="2024048" cy="874588"/>
          </a:xfrm>
          <a:prstGeom prst="rect">
            <a:avLst/>
          </a:prstGeom>
        </p:spPr>
      </p:pic>
      <p:sp>
        <p:nvSpPr>
          <p:cNvPr id="8" name="Espace réservé de la date 3"/>
          <p:cNvSpPr txBox="1">
            <a:spLocks/>
          </p:cNvSpPr>
          <p:nvPr userDrawn="1"/>
        </p:nvSpPr>
        <p:spPr>
          <a:xfrm>
            <a:off x="7128000" y="216000"/>
            <a:ext cx="1800000" cy="54000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r" defTabSz="4572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EB6A17-D7A4-3049-9C0B-80302430D2B0}" type="datetimeFigureOut">
              <a:rPr lang="fr-FR" sz="1200" smtClean="0">
                <a:solidFill>
                  <a:srgbClr val="898989"/>
                </a:solidFill>
              </a:rPr>
              <a:pPr/>
              <a:t>05/03/2018</a:t>
            </a:fld>
            <a:endParaRPr lang="fr-FR" sz="1200" dirty="0">
              <a:solidFill>
                <a:srgbClr val="898989"/>
              </a:solidFill>
            </a:endParaRPr>
          </a:p>
          <a:p>
            <a:fld id="{2E794143-8163-F543-A4DC-FC997488DC9F}" type="slidenum">
              <a:rPr lang="fr-FR" sz="1200" b="1" smtClean="0">
                <a:solidFill>
                  <a:srgbClr val="898989"/>
                </a:solidFill>
              </a:rPr>
              <a:pPr/>
              <a:t>‹N°›</a:t>
            </a:fld>
            <a:endParaRPr lang="fr-FR" sz="1200" b="1" dirty="0">
              <a:solidFill>
                <a:srgbClr val="898989"/>
              </a:solidFill>
            </a:endParaRPr>
          </a:p>
        </p:txBody>
      </p:sp>
      <p:sp>
        <p:nvSpPr>
          <p:cNvPr id="9" name="Rectangle 6"/>
          <p:cNvSpPr>
            <a:spLocks noChangeArrowheads="1"/>
          </p:cNvSpPr>
          <p:nvPr userDrawn="1"/>
        </p:nvSpPr>
        <p:spPr bwMode="auto">
          <a:xfrm>
            <a:off x="8244000" y="4963500"/>
            <a:ext cx="900000" cy="180000"/>
          </a:xfrm>
          <a:prstGeom prst="rect">
            <a:avLst/>
          </a:prstGeom>
          <a:solidFill>
            <a:srgbClr val="F9B000"/>
          </a:solidFill>
          <a:ln>
            <a:noFill/>
          </a:ln>
          <a:extLst/>
        </p:spPr>
        <p:txBody>
          <a:bodyPr/>
          <a:lstStyle/>
          <a:p>
            <a:endParaRPr lang="fr-FR"/>
          </a:p>
        </p:txBody>
      </p:sp>
      <p:sp>
        <p:nvSpPr>
          <p:cNvPr id="10" name="ZoneTexte 12"/>
          <p:cNvSpPr txBox="1">
            <a:spLocks noChangeArrowheads="1"/>
          </p:cNvSpPr>
          <p:nvPr userDrawn="1"/>
        </p:nvSpPr>
        <p:spPr bwMode="auto">
          <a:xfrm>
            <a:off x="0" y="4428000"/>
            <a:ext cx="8064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fr-FR" sz="1200" b="1" dirty="0">
                <a:solidFill>
                  <a:srgbClr val="000000"/>
                </a:solidFill>
                <a:latin typeface="Arial" charset="0"/>
                <a:cs typeface="Arial" charset="0"/>
              </a:rPr>
              <a:t>Service public de Wallonie</a:t>
            </a:r>
            <a:r>
              <a:rPr lang="fr-FR" sz="1200" b="1" dirty="0">
                <a:solidFill>
                  <a:srgbClr val="002D59"/>
                </a:solidFill>
                <a:latin typeface="Arial" charset="0"/>
                <a:cs typeface="Arial" charset="0"/>
              </a:rPr>
              <a:t> </a:t>
            </a:r>
            <a:r>
              <a:rPr lang="fr-FR" sz="1200" b="1" kern="1200" dirty="0">
                <a:solidFill>
                  <a:srgbClr val="F9B000"/>
                </a:solidFill>
                <a:effectLst/>
                <a:latin typeface="Arial"/>
                <a:ea typeface="ＭＳ Ｐゴシック" charset="0"/>
                <a:cs typeface="Arial"/>
              </a:rPr>
              <a:t>infrastructures routes bâtiments</a:t>
            </a:r>
            <a:r>
              <a:rPr lang="fr-FR" sz="1200" b="1" dirty="0">
                <a:solidFill>
                  <a:srgbClr val="F9B000"/>
                </a:solidFill>
                <a:effectLst/>
                <a:latin typeface="Arial"/>
                <a:cs typeface="Arial"/>
              </a:rPr>
              <a:t> </a:t>
            </a:r>
            <a:endParaRPr lang="fr-FR" sz="1200" b="1" dirty="0">
              <a:solidFill>
                <a:srgbClr val="F9B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4850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1" kern="1200">
          <a:solidFill>
            <a:srgbClr val="F9B000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204915" y="2495565"/>
            <a:ext cx="7060578" cy="1119432"/>
          </a:xfrm>
        </p:spPr>
        <p:txBody>
          <a:bodyPr>
            <a:normAutofit fontScale="90000"/>
          </a:bodyPr>
          <a:lstStyle/>
          <a:p>
            <a:r>
              <a:rPr lang="fr-FR" sz="3200" dirty="0"/>
              <a:t>Mise au point d’une politique de gestion des ouvrages en terre armée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xmlns="" id="{1641F6E6-102E-4BDB-BFB3-A38C7A2E2958}"/>
              </a:ext>
            </a:extLst>
          </p:cNvPr>
          <p:cNvSpPr txBox="1">
            <a:spLocks/>
          </p:cNvSpPr>
          <p:nvPr/>
        </p:nvSpPr>
        <p:spPr>
          <a:xfrm>
            <a:off x="1" y="4321725"/>
            <a:ext cx="1799674" cy="678075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kern="1200">
                <a:solidFill>
                  <a:srgbClr val="F9B00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FR" sz="1400" dirty="0"/>
              <a:t>Ludovic Fabri</a:t>
            </a:r>
          </a:p>
          <a:p>
            <a:endParaRPr lang="fr-FR" sz="1400" dirty="0"/>
          </a:p>
          <a:p>
            <a:r>
              <a:rPr lang="fr-FR" sz="1400" dirty="0"/>
              <a:t>Etudiant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7912A2F3-9AE5-4609-864F-32FFF5BC7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815611"/>
            <a:ext cx="878506" cy="247933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1B2FA2F8-113F-415B-8810-6619B9DE4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265493" y="1815610"/>
            <a:ext cx="878506" cy="2479339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xmlns="" id="{15323C73-665E-4170-9CF7-D71F56146578}"/>
              </a:ext>
            </a:extLst>
          </p:cNvPr>
          <p:cNvSpPr txBox="1">
            <a:spLocks/>
          </p:cNvSpPr>
          <p:nvPr/>
        </p:nvSpPr>
        <p:spPr>
          <a:xfrm>
            <a:off x="7365656" y="4321725"/>
            <a:ext cx="1799674" cy="4425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kern="1200">
                <a:solidFill>
                  <a:srgbClr val="F9B00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FR" sz="1400" dirty="0"/>
              <a:t>La </a:t>
            </a:r>
            <a:r>
              <a:rPr lang="fr-FR" sz="1400" dirty="0" err="1"/>
              <a:t>Marlagne</a:t>
            </a:r>
            <a:r>
              <a:rPr lang="fr-FR" sz="1400" dirty="0"/>
              <a:t> 2018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xmlns="" id="{966A2D02-035D-47A0-A4FD-5B6CB52F3925}"/>
              </a:ext>
            </a:extLst>
          </p:cNvPr>
          <p:cNvSpPr txBox="1">
            <a:spLocks/>
          </p:cNvSpPr>
          <p:nvPr/>
        </p:nvSpPr>
        <p:spPr>
          <a:xfrm>
            <a:off x="1204915" y="3456260"/>
            <a:ext cx="2986085" cy="40547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kern="1200">
                <a:solidFill>
                  <a:srgbClr val="F9B000"/>
                </a:solidFill>
                <a:latin typeface="Arial"/>
                <a:ea typeface="+mj-ea"/>
                <a:cs typeface="Arial"/>
              </a:defRPr>
            </a:lvl1pPr>
          </a:lstStyle>
          <a:p>
            <a:pPr algn="just"/>
            <a:r>
              <a:rPr lang="fr-FR" sz="2000" dirty="0">
                <a:solidFill>
                  <a:schemeClr val="bg1">
                    <a:lumMod val="65000"/>
                  </a:schemeClr>
                </a:solidFill>
              </a:rPr>
              <a:t>Travail de fin d’études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9D6839C0-5387-4325-9D1C-057BDCFF6A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546" y="4591019"/>
            <a:ext cx="699548" cy="51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6302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337EA06-E13B-4826-866D-FD1DA8181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Pistes</a:t>
            </a:r>
            <a:r>
              <a:rPr lang="en-US" dirty="0"/>
              <a:t> </a:t>
            </a:r>
            <a:r>
              <a:rPr lang="en-US" dirty="0" err="1"/>
              <a:t>étudiées</a:t>
            </a:r>
            <a:r>
              <a:rPr lang="en-US" dirty="0"/>
              <a:t> : Scan 3D des </a:t>
            </a:r>
            <a:r>
              <a:rPr lang="en-US" dirty="0" err="1"/>
              <a:t>ouvrages</a:t>
            </a:r>
            <a:endParaRPr lang="en-US" dirty="0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xmlns="" id="{6DC0D5B7-FDFA-427E-8FD9-7F3377381CB7}"/>
              </a:ext>
            </a:extLst>
          </p:cNvPr>
          <p:cNvSpPr txBox="1">
            <a:spLocks/>
          </p:cNvSpPr>
          <p:nvPr/>
        </p:nvSpPr>
        <p:spPr>
          <a:xfrm>
            <a:off x="802578" y="3502180"/>
            <a:ext cx="8131818" cy="757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1800" dirty="0" err="1"/>
              <a:t>Corrélation</a:t>
            </a:r>
            <a:r>
              <a:rPr lang="en-US" sz="1800" dirty="0"/>
              <a:t> entre </a:t>
            </a:r>
            <a:r>
              <a:rPr lang="en-US" sz="1800" dirty="0" err="1"/>
              <a:t>déformation</a:t>
            </a:r>
            <a:r>
              <a:rPr lang="en-US" sz="1800" dirty="0"/>
              <a:t> de </a:t>
            </a:r>
            <a:r>
              <a:rPr lang="en-US" sz="1800" dirty="0" err="1"/>
              <a:t>l’ouvrage</a:t>
            </a:r>
            <a:r>
              <a:rPr lang="en-US" sz="1800" dirty="0"/>
              <a:t> et corrosion des armatures 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 err="1"/>
              <a:t>Quels</a:t>
            </a:r>
            <a:r>
              <a:rPr lang="en-US" sz="1800" dirty="0"/>
              <a:t> </a:t>
            </a:r>
            <a:r>
              <a:rPr lang="en-US" sz="1800" dirty="0" err="1"/>
              <a:t>seuils</a:t>
            </a:r>
            <a:r>
              <a:rPr lang="en-US" sz="1800" dirty="0"/>
              <a:t> de </a:t>
            </a:r>
            <a:r>
              <a:rPr lang="en-US" sz="1800" dirty="0" err="1"/>
              <a:t>déplacements</a:t>
            </a:r>
            <a:r>
              <a:rPr lang="en-US" sz="1800" dirty="0"/>
              <a:t> </a:t>
            </a:r>
            <a:r>
              <a:rPr lang="en-US" sz="1800" dirty="0" err="1"/>
              <a:t>admissibles</a:t>
            </a:r>
            <a:r>
              <a:rPr lang="en-US" sz="1800" dirty="0"/>
              <a:t> ?  </a:t>
            </a:r>
            <a:endParaRPr lang="en-US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5AE1291D-B971-481B-9096-17EE9EE6477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6899" y="938128"/>
            <a:ext cx="3212060" cy="247155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AAFD7E34-6327-4DA4-AA3F-B766102A12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9464" y="938127"/>
            <a:ext cx="1834429" cy="244590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02E42C08-430A-4188-A9B8-7F899307B3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4398" y="938128"/>
            <a:ext cx="3251097" cy="2438324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4F4DD0ED-AEC7-40A1-99A5-0092629B2225}"/>
              </a:ext>
            </a:extLst>
          </p:cNvPr>
          <p:cNvSpPr txBox="1"/>
          <p:nvPr/>
        </p:nvSpPr>
        <p:spPr>
          <a:xfrm>
            <a:off x="5604398" y="3036018"/>
            <a:ext cx="31248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Point fixe sur </a:t>
            </a:r>
            <a:r>
              <a:rPr lang="en-US" sz="1600" b="1" dirty="0" err="1">
                <a:solidFill>
                  <a:schemeClr val="bg1"/>
                </a:solidFill>
              </a:rPr>
              <a:t>une</a:t>
            </a:r>
            <a:r>
              <a:rPr lang="en-US" sz="1600" b="1" dirty="0">
                <a:solidFill>
                  <a:schemeClr val="bg1"/>
                </a:solidFill>
              </a:rPr>
              <a:t> pile de </a:t>
            </a:r>
            <a:r>
              <a:rPr lang="en-US" sz="1600" b="1" dirty="0" err="1">
                <a:solidFill>
                  <a:schemeClr val="bg1"/>
                </a:solidFill>
              </a:rPr>
              <a:t>pont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6" name="Espace réservé du contenu 5">
            <a:extLst>
              <a:ext uri="{FF2B5EF4-FFF2-40B4-BE49-F238E27FC236}">
                <a16:creationId xmlns:a16="http://schemas.microsoft.com/office/drawing/2014/main" xmlns="" id="{5239A2CB-AB4E-4428-B87C-4CF502061CDD}"/>
              </a:ext>
            </a:extLst>
          </p:cNvPr>
          <p:cNvSpPr txBox="1">
            <a:spLocks/>
          </p:cNvSpPr>
          <p:nvPr/>
        </p:nvSpPr>
        <p:spPr>
          <a:xfrm>
            <a:off x="438084" y="3557920"/>
            <a:ext cx="232196" cy="73304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xmlns="" id="{018CE0E4-3136-492F-AF60-5859AA578261}"/>
              </a:ext>
            </a:extLst>
          </p:cNvPr>
          <p:cNvSpPr/>
          <p:nvPr/>
        </p:nvSpPr>
        <p:spPr>
          <a:xfrm>
            <a:off x="293553" y="3587970"/>
            <a:ext cx="497940" cy="52670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7132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22A6C05-C8E8-400F-92FE-BC90D3915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Nouveauté</a:t>
            </a:r>
            <a:endParaRPr lang="en-US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E685C487-DDEE-4C27-A434-309B6C57E3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832" y="1214016"/>
            <a:ext cx="7868120" cy="3227849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1800" dirty="0"/>
              <a:t>Document type pour inspection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1800" dirty="0"/>
          </a:p>
          <a:p>
            <a:pPr>
              <a:buFont typeface="Wingdings" panose="05000000000000000000" pitchFamily="2" charset="2"/>
              <a:buChar char="Ø"/>
            </a:pPr>
            <a:endParaRPr lang="en-US" sz="1800" dirty="0"/>
          </a:p>
          <a:p>
            <a:pPr>
              <a:buFont typeface="Wingdings" panose="05000000000000000000" pitchFamily="2" charset="2"/>
              <a:buChar char="Ø"/>
            </a:pPr>
            <a:endParaRPr lang="en-US" sz="1800" dirty="0"/>
          </a:p>
          <a:p>
            <a:pPr>
              <a:buFont typeface="Wingdings" panose="05000000000000000000" pitchFamily="2" charset="2"/>
              <a:buChar char="Ø"/>
            </a:pPr>
            <a:endParaRPr lang="en-US" sz="1800" dirty="0"/>
          </a:p>
          <a:p>
            <a:pPr>
              <a:buFont typeface="Wingdings" panose="05000000000000000000" pitchFamily="2" charset="2"/>
              <a:buChar char="Ø"/>
            </a:pPr>
            <a:endParaRPr lang="en-US" sz="1800" dirty="0"/>
          </a:p>
          <a:p>
            <a:pPr>
              <a:buFont typeface="Wingdings" panose="05000000000000000000" pitchFamily="2" charset="2"/>
              <a:buChar char="Ø"/>
            </a:pPr>
            <a:endParaRPr lang="en-US" sz="18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/>
              <a:t>Objectif = </a:t>
            </a:r>
            <a:r>
              <a:rPr lang="en-US" sz="1800" dirty="0" err="1"/>
              <a:t>systématisation</a:t>
            </a:r>
            <a:r>
              <a:rPr lang="en-US" sz="1800" dirty="0"/>
              <a:t> des inspections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/>
              <a:t>Version non </a:t>
            </a:r>
            <a:r>
              <a:rPr lang="en-US" sz="1800" dirty="0" err="1"/>
              <a:t>définitive</a:t>
            </a:r>
            <a:r>
              <a:rPr lang="en-US" sz="1800" dirty="0"/>
              <a:t> (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évolution</a:t>
            </a:r>
            <a:r>
              <a:rPr lang="en-US" sz="1800" dirty="0"/>
              <a:t>)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3F41CB24-2FE1-433B-B36F-740346853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7000" y="1626923"/>
            <a:ext cx="1298565" cy="173141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CB380A49-9E85-4586-B428-B239E4E547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078" y="1676585"/>
            <a:ext cx="3882880" cy="1681757"/>
          </a:xfrm>
          <a:prstGeom prst="rect">
            <a:avLst/>
          </a:prstGeo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xmlns="" id="{A124E5EF-512F-4D98-B171-DAAAFA667EBE}"/>
              </a:ext>
            </a:extLst>
          </p:cNvPr>
          <p:cNvGrpSpPr/>
          <p:nvPr/>
        </p:nvGrpSpPr>
        <p:grpSpPr>
          <a:xfrm>
            <a:off x="6049411" y="1214016"/>
            <a:ext cx="2724022" cy="3084486"/>
            <a:chOff x="6049411" y="1214016"/>
            <a:chExt cx="2724022" cy="3084486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xmlns="" id="{DB4A4DF7-7362-4BF0-A410-5E72990DC7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49411" y="1214016"/>
              <a:ext cx="2724022" cy="308448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6" name="Connecteur droit 5">
              <a:extLst>
                <a:ext uri="{FF2B5EF4-FFF2-40B4-BE49-F238E27FC236}">
                  <a16:creationId xmlns:a16="http://schemas.microsoft.com/office/drawing/2014/main" xmlns="" id="{578BBB46-D8C8-473D-93B7-6FFD1FC3B50C}"/>
                </a:ext>
              </a:extLst>
            </p:cNvPr>
            <p:cNvCxnSpPr>
              <a:cxnSpLocks/>
            </p:cNvCxnSpPr>
            <p:nvPr/>
          </p:nvCxnSpPr>
          <p:spPr>
            <a:xfrm>
              <a:off x="7310438" y="3459956"/>
              <a:ext cx="0" cy="19764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xmlns="" id="{1F01EF32-3DDF-412D-B008-98D8724F7EA4}"/>
                </a:ext>
              </a:extLst>
            </p:cNvPr>
            <p:cNvCxnSpPr>
              <a:cxnSpLocks/>
            </p:cNvCxnSpPr>
            <p:nvPr/>
          </p:nvCxnSpPr>
          <p:spPr>
            <a:xfrm>
              <a:off x="7310438" y="3669507"/>
              <a:ext cx="0" cy="4286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403676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2F7268B-A9FF-4285-B60D-65C4CCB4F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Gestion du </a:t>
            </a:r>
            <a:r>
              <a:rPr lang="en-US" dirty="0" err="1"/>
              <a:t>patrimoine</a:t>
            </a:r>
            <a:r>
              <a:rPr lang="en-US" dirty="0"/>
              <a:t> des </a:t>
            </a:r>
            <a:r>
              <a:rPr lang="en-US" dirty="0" err="1"/>
              <a:t>ouvrages</a:t>
            </a:r>
            <a:r>
              <a:rPr lang="en-US" dirty="0"/>
              <a:t> </a:t>
            </a:r>
            <a:r>
              <a:rPr lang="en-US" dirty="0" err="1"/>
              <a:t>wallons</a:t>
            </a:r>
            <a:endParaRPr lang="en-US" dirty="0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xmlns="" id="{2938C4CB-3399-4F0E-8878-0E66722BA72F}"/>
              </a:ext>
            </a:extLst>
          </p:cNvPr>
          <p:cNvSpPr txBox="1">
            <a:spLocks/>
          </p:cNvSpPr>
          <p:nvPr/>
        </p:nvSpPr>
        <p:spPr>
          <a:xfrm>
            <a:off x="395517" y="1214016"/>
            <a:ext cx="7868120" cy="345958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u="sng" dirty="0"/>
              <a:t>Avec </a:t>
            </a:r>
            <a:r>
              <a:rPr lang="en-US" sz="1800" u="sng" dirty="0" err="1"/>
              <a:t>l’ensemble</a:t>
            </a:r>
            <a:r>
              <a:rPr lang="en-US" sz="1800" u="sng" dirty="0"/>
              <a:t> des </a:t>
            </a:r>
            <a:r>
              <a:rPr lang="en-US" sz="1800" u="sng" dirty="0" err="1"/>
              <a:t>informations</a:t>
            </a:r>
            <a:r>
              <a:rPr lang="en-US" sz="1800" u="sng" dirty="0"/>
              <a:t> </a:t>
            </a:r>
            <a:r>
              <a:rPr lang="en-US" sz="1800" u="sng" dirty="0" err="1"/>
              <a:t>relevées</a:t>
            </a:r>
            <a:r>
              <a:rPr lang="en-US" sz="1800" u="sng" dirty="0"/>
              <a:t> :</a:t>
            </a:r>
            <a:endParaRPr lang="en-US" sz="1800" u="sng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sz="1800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 err="1">
                <a:sym typeface="Wingdings" panose="05000000000000000000" pitchFamily="2" charset="2"/>
              </a:rPr>
              <a:t>Réévaluation</a:t>
            </a:r>
            <a:r>
              <a:rPr lang="en-US" sz="1800" dirty="0">
                <a:sym typeface="Wingdings" panose="05000000000000000000" pitchFamily="2" charset="2"/>
              </a:rPr>
              <a:t> de </a:t>
            </a:r>
            <a:r>
              <a:rPr lang="en-US" sz="1800" dirty="0" err="1">
                <a:sym typeface="Wingdings" panose="05000000000000000000" pitchFamily="2" charset="2"/>
              </a:rPr>
              <a:t>l’état</a:t>
            </a:r>
            <a:r>
              <a:rPr lang="en-US" sz="1800" dirty="0">
                <a:sym typeface="Wingdings" panose="05000000000000000000" pitchFamily="2" charset="2"/>
              </a:rPr>
              <a:t> de santé des </a:t>
            </a:r>
            <a:r>
              <a:rPr lang="en-US" sz="1800" dirty="0" err="1">
                <a:sym typeface="Wingdings" panose="05000000000000000000" pitchFamily="2" charset="2"/>
              </a:rPr>
              <a:t>ouvrages</a:t>
            </a:r>
            <a:endParaRPr lang="en-US" sz="18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sz="18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1800" dirty="0">
                <a:sym typeface="Wingdings" panose="05000000000000000000" pitchFamily="2" charset="2"/>
              </a:rPr>
              <a:t>               </a:t>
            </a:r>
            <a:r>
              <a:rPr lang="en-US" sz="1800" dirty="0" err="1">
                <a:sym typeface="Wingdings" panose="05000000000000000000" pitchFamily="2" charset="2"/>
              </a:rPr>
              <a:t>Hiérarchisation</a:t>
            </a:r>
            <a:r>
              <a:rPr lang="en-US" sz="1800" dirty="0">
                <a:sym typeface="Wingdings" panose="05000000000000000000" pitchFamily="2" charset="2"/>
              </a:rPr>
              <a:t> des </a:t>
            </a:r>
            <a:r>
              <a:rPr lang="en-US" sz="1800" dirty="0" err="1">
                <a:sym typeface="Wingdings" panose="05000000000000000000" pitchFamily="2" charset="2"/>
              </a:rPr>
              <a:t>ouvrages</a:t>
            </a:r>
            <a:r>
              <a:rPr lang="en-US" sz="1800" dirty="0">
                <a:sym typeface="Wingdings" panose="05000000000000000000" pitchFamily="2" charset="2"/>
              </a:rPr>
              <a:t>: </a:t>
            </a:r>
            <a:r>
              <a:rPr lang="en-US" sz="1800" dirty="0" err="1">
                <a:sym typeface="Wingdings" panose="05000000000000000000" pitchFamily="2" charset="2"/>
              </a:rPr>
              <a:t>définition</a:t>
            </a:r>
            <a:r>
              <a:rPr lang="en-US" sz="1800" dirty="0">
                <a:sym typeface="Wingdings" panose="05000000000000000000" pitchFamily="2" charset="2"/>
              </a:rPr>
              <a:t> des </a:t>
            </a:r>
            <a:r>
              <a:rPr lang="en-US" sz="1800" dirty="0" err="1">
                <a:sym typeface="Wingdings" panose="05000000000000000000" pitchFamily="2" charset="2"/>
              </a:rPr>
              <a:t>priorités</a:t>
            </a:r>
            <a:endParaRPr lang="en-US" sz="18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sz="18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1800" dirty="0">
                <a:sym typeface="Wingdings" panose="05000000000000000000" pitchFamily="2" charset="2"/>
              </a:rPr>
              <a:t>                                         </a:t>
            </a:r>
            <a:r>
              <a:rPr lang="en-US" sz="1800" dirty="0" err="1"/>
              <a:t>Ét</a:t>
            </a:r>
            <a:r>
              <a:rPr lang="en-US" sz="1800" dirty="0" err="1">
                <a:sym typeface="Wingdings" panose="05000000000000000000" pitchFamily="2" charset="2"/>
              </a:rPr>
              <a:t>ablissement</a:t>
            </a:r>
            <a:r>
              <a:rPr lang="en-US" sz="1800" dirty="0">
                <a:sym typeface="Wingdings" panose="05000000000000000000" pitchFamily="2" charset="2"/>
              </a:rPr>
              <a:t> des dispositions à </a:t>
            </a:r>
            <a:r>
              <a:rPr lang="en-US" sz="1800" dirty="0" err="1">
                <a:sym typeface="Wingdings" panose="05000000000000000000" pitchFamily="2" charset="2"/>
              </a:rPr>
              <a:t>prendre</a:t>
            </a:r>
            <a:r>
              <a:rPr lang="en-US" sz="1800" dirty="0">
                <a:sym typeface="Wingdings" panose="05000000000000000000" pitchFamily="2" charset="2"/>
              </a:rPr>
              <a:t> </a:t>
            </a:r>
          </a:p>
          <a:p>
            <a:pPr marL="0" indent="0">
              <a:buNone/>
            </a:pPr>
            <a:r>
              <a:rPr lang="en-US" sz="1800" dirty="0">
                <a:sym typeface="Wingdings" panose="05000000000000000000" pitchFamily="2" charset="2"/>
              </a:rPr>
              <a:t>                                         </a:t>
            </a:r>
            <a:r>
              <a:rPr lang="en-US" sz="1800" dirty="0" err="1">
                <a:sym typeface="Wingdings" panose="05000000000000000000" pitchFamily="2" charset="2"/>
              </a:rPr>
              <a:t>en</a:t>
            </a:r>
            <a:r>
              <a:rPr lang="en-US" sz="1800" dirty="0">
                <a:sym typeface="Wingdings" panose="05000000000000000000" pitchFamily="2" charset="2"/>
              </a:rPr>
              <a:t> </a:t>
            </a:r>
            <a:r>
              <a:rPr lang="en-US" sz="1800" dirty="0" err="1">
                <a:sym typeface="Wingdings" panose="05000000000000000000" pitchFamily="2" charset="2"/>
              </a:rPr>
              <a:t>fonction</a:t>
            </a:r>
            <a:r>
              <a:rPr lang="en-US" sz="1800" dirty="0">
                <a:sym typeface="Wingdings" panose="05000000000000000000" pitchFamily="2" charset="2"/>
              </a:rPr>
              <a:t> du </a:t>
            </a:r>
            <a:r>
              <a:rPr lang="en-US" sz="1800" dirty="0" err="1">
                <a:sym typeface="Wingdings" panose="05000000000000000000" pitchFamily="2" charset="2"/>
              </a:rPr>
              <a:t>nouvel</a:t>
            </a:r>
            <a:r>
              <a:rPr lang="en-US" sz="1800" dirty="0">
                <a:sym typeface="Wingdings" panose="05000000000000000000" pitchFamily="2" charset="2"/>
              </a:rPr>
              <a:t> </a:t>
            </a:r>
            <a:r>
              <a:rPr lang="en-US" sz="1800" dirty="0" err="1">
                <a:sym typeface="Wingdings" panose="05000000000000000000" pitchFamily="2" charset="2"/>
              </a:rPr>
              <a:t>état</a:t>
            </a:r>
            <a:r>
              <a:rPr lang="en-US" sz="1800" dirty="0">
                <a:sym typeface="Wingdings" panose="05000000000000000000" pitchFamily="2" charset="2"/>
              </a:rPr>
              <a:t> de santé</a:t>
            </a:r>
          </a:p>
          <a:p>
            <a:pPr marL="0" indent="0">
              <a:buNone/>
            </a:pPr>
            <a:r>
              <a:rPr lang="en-US" sz="1800" dirty="0">
                <a:sym typeface="Wingdings" panose="05000000000000000000" pitchFamily="2" charset="2"/>
              </a:rPr>
              <a:t> </a:t>
            </a:r>
          </a:p>
          <a:p>
            <a:pPr marL="0" indent="0">
              <a:buNone/>
            </a:pPr>
            <a:endParaRPr lang="en-US" sz="1800" dirty="0">
              <a:sym typeface="Wingdings" panose="05000000000000000000" pitchFamily="2" charset="2"/>
            </a:endParaRPr>
          </a:p>
          <a:p>
            <a:pPr marL="0" indent="0" algn="ctr">
              <a:buNone/>
            </a:pPr>
            <a:r>
              <a:rPr lang="en-US" sz="1800" dirty="0">
                <a:sym typeface="Wingdings" panose="05000000000000000000" pitchFamily="2" charset="2"/>
              </a:rPr>
              <a:t>                     Surveillance ? </a:t>
            </a:r>
            <a:r>
              <a:rPr lang="en-US" sz="1800" dirty="0" err="1">
                <a:sym typeface="Wingdings" panose="05000000000000000000" pitchFamily="2" charset="2"/>
              </a:rPr>
              <a:t>Réparation</a:t>
            </a:r>
            <a:r>
              <a:rPr lang="en-US" sz="1800" dirty="0">
                <a:sym typeface="Wingdings" panose="05000000000000000000" pitchFamily="2" charset="2"/>
              </a:rPr>
              <a:t> ? </a:t>
            </a:r>
            <a:r>
              <a:rPr lang="en-US" sz="1800" dirty="0" err="1">
                <a:sym typeface="Wingdings" panose="05000000000000000000" pitchFamily="2" charset="2"/>
              </a:rPr>
              <a:t>Renforcement</a:t>
            </a:r>
            <a:r>
              <a:rPr lang="en-US" sz="1800" dirty="0">
                <a:sym typeface="Wingdings" panose="05000000000000000000" pitchFamily="2" charset="2"/>
              </a:rPr>
              <a:t> ? </a:t>
            </a:r>
            <a:r>
              <a:rPr lang="en-US" sz="1800" dirty="0" err="1">
                <a:sym typeface="Wingdings" panose="05000000000000000000" pitchFamily="2" charset="2"/>
              </a:rPr>
              <a:t>Remplacement</a:t>
            </a:r>
            <a:r>
              <a:rPr lang="en-US" sz="1800" dirty="0">
                <a:sym typeface="Wingdings" panose="05000000000000000000" pitchFamily="2" charset="2"/>
              </a:rPr>
              <a:t> ?</a:t>
            </a:r>
            <a:endParaRPr lang="en-US" sz="18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5B9B9A61-3F19-4F3D-96D0-D25D4503C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9554" y="1663627"/>
            <a:ext cx="690106" cy="690106"/>
          </a:xfrm>
          <a:prstGeom prst="rect">
            <a:avLst/>
          </a:prstGeom>
        </p:spPr>
      </p:pic>
      <p:cxnSp>
        <p:nvCxnSpPr>
          <p:cNvPr id="10" name="Connecteur : en angle 9">
            <a:extLst>
              <a:ext uri="{FF2B5EF4-FFF2-40B4-BE49-F238E27FC236}">
                <a16:creationId xmlns:a16="http://schemas.microsoft.com/office/drawing/2014/main" xmlns="" id="{76482326-BB6C-4B98-931E-039E5CD03242}"/>
              </a:ext>
            </a:extLst>
          </p:cNvPr>
          <p:cNvCxnSpPr>
            <a:cxnSpLocks/>
          </p:cNvCxnSpPr>
          <p:nvPr/>
        </p:nvCxnSpPr>
        <p:spPr>
          <a:xfrm>
            <a:off x="643467" y="2421467"/>
            <a:ext cx="698115" cy="186267"/>
          </a:xfrm>
          <a:prstGeom prst="bentConnector3">
            <a:avLst/>
          </a:prstGeom>
          <a:ln w="57150">
            <a:solidFill>
              <a:srgbClr val="F9B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 : en angle 12">
            <a:extLst>
              <a:ext uri="{FF2B5EF4-FFF2-40B4-BE49-F238E27FC236}">
                <a16:creationId xmlns:a16="http://schemas.microsoft.com/office/drawing/2014/main" xmlns="" id="{94D608CB-6E66-4815-A0D2-0DA5A44591D0}"/>
              </a:ext>
            </a:extLst>
          </p:cNvPr>
          <p:cNvCxnSpPr>
            <a:cxnSpLocks/>
          </p:cNvCxnSpPr>
          <p:nvPr/>
        </p:nvCxnSpPr>
        <p:spPr>
          <a:xfrm>
            <a:off x="2296391" y="3005721"/>
            <a:ext cx="698115" cy="186267"/>
          </a:xfrm>
          <a:prstGeom prst="bentConnector3">
            <a:avLst>
              <a:gd name="adj1" fmla="val 51213"/>
            </a:avLst>
          </a:prstGeom>
          <a:ln w="57150">
            <a:solidFill>
              <a:srgbClr val="F9B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358CEB1-46F7-45D3-86AE-F04B66B5B470}"/>
              </a:ext>
            </a:extLst>
          </p:cNvPr>
          <p:cNvSpPr/>
          <p:nvPr/>
        </p:nvSpPr>
        <p:spPr>
          <a:xfrm>
            <a:off x="1803401" y="4197314"/>
            <a:ext cx="6350000" cy="349285"/>
          </a:xfrm>
          <a:prstGeom prst="rect">
            <a:avLst/>
          </a:prstGeom>
          <a:noFill/>
          <a:ln w="28575">
            <a:solidFill>
              <a:srgbClr val="F9B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xmlns="" id="{DF7C7432-2D30-40DD-8FD2-EEC3CABB3DF8}"/>
              </a:ext>
            </a:extLst>
          </p:cNvPr>
          <p:cNvCxnSpPr>
            <a:cxnSpLocks/>
          </p:cNvCxnSpPr>
          <p:nvPr/>
        </p:nvCxnSpPr>
        <p:spPr>
          <a:xfrm>
            <a:off x="4893734" y="3691467"/>
            <a:ext cx="0" cy="421181"/>
          </a:xfrm>
          <a:prstGeom prst="straightConnector1">
            <a:avLst/>
          </a:prstGeom>
          <a:ln w="76200">
            <a:solidFill>
              <a:srgbClr val="F9B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20635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BBC13F9-9866-45D8-9FF6-8A47C0CE8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Techniques de </a:t>
            </a:r>
            <a:r>
              <a:rPr lang="en-US" dirty="0" err="1"/>
              <a:t>renforcement</a:t>
            </a:r>
            <a:endParaRPr lang="en-US" dirty="0"/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xmlns="" id="{D1DDFC18-D23D-4882-B41F-AD1B02071ACF}"/>
              </a:ext>
            </a:extLst>
          </p:cNvPr>
          <p:cNvSpPr txBox="1">
            <a:spLocks/>
          </p:cNvSpPr>
          <p:nvPr/>
        </p:nvSpPr>
        <p:spPr>
          <a:xfrm>
            <a:off x="706581" y="1219378"/>
            <a:ext cx="4719997" cy="777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u="sng" dirty="0" err="1"/>
              <a:t>Différentes</a:t>
            </a:r>
            <a:r>
              <a:rPr lang="en-US" u="sng" dirty="0"/>
              <a:t> solutions existent: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xmlns="" id="{F94786AA-67AC-46DA-9C0C-97CE95BD1976}"/>
              </a:ext>
            </a:extLst>
          </p:cNvPr>
          <p:cNvSpPr txBox="1">
            <a:spLocks/>
          </p:cNvSpPr>
          <p:nvPr/>
        </p:nvSpPr>
        <p:spPr>
          <a:xfrm>
            <a:off x="595685" y="2220510"/>
            <a:ext cx="3462670" cy="4401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1800" dirty="0" err="1"/>
              <a:t>Remblai</a:t>
            </a:r>
            <a:r>
              <a:rPr lang="en-US" sz="1800" dirty="0"/>
              <a:t> de </a:t>
            </a:r>
            <a:r>
              <a:rPr lang="en-US" sz="1800" dirty="0" err="1"/>
              <a:t>butée</a:t>
            </a:r>
            <a:endParaRPr lang="en-US" sz="1800" dirty="0"/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xmlns="" id="{B06ED866-4FF1-4F21-8AEE-192ACC64DF23}"/>
              </a:ext>
            </a:extLst>
          </p:cNvPr>
          <p:cNvSpPr txBox="1">
            <a:spLocks/>
          </p:cNvSpPr>
          <p:nvPr/>
        </p:nvSpPr>
        <p:spPr>
          <a:xfrm>
            <a:off x="595685" y="2629863"/>
            <a:ext cx="2836876" cy="4401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1800" dirty="0"/>
              <a:t>Mur de </a:t>
            </a:r>
            <a:r>
              <a:rPr lang="en-US" sz="1800" dirty="0" err="1"/>
              <a:t>soutènement</a:t>
            </a:r>
            <a:endParaRPr lang="en-US" sz="1800" dirty="0"/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xmlns="" id="{B1662509-3DBE-418B-AAB6-1827F31E1DB6}"/>
              </a:ext>
            </a:extLst>
          </p:cNvPr>
          <p:cNvSpPr txBox="1">
            <a:spLocks/>
          </p:cNvSpPr>
          <p:nvPr/>
        </p:nvSpPr>
        <p:spPr>
          <a:xfrm>
            <a:off x="595685" y="3034767"/>
            <a:ext cx="1717376" cy="9224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1800" dirty="0" err="1"/>
              <a:t>Clouage</a:t>
            </a:r>
            <a:endParaRPr lang="en-US" sz="18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/>
              <a:t>…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B8FA42BB-5179-4402-8373-12A0C9D26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3191" y="1904332"/>
            <a:ext cx="5214375" cy="2426918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7C41D609-4ADB-441E-AE95-61DEAD669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603" y="1890642"/>
            <a:ext cx="5214374" cy="2525542"/>
          </a:xfrm>
          <a:prstGeom prst="rect">
            <a:avLst/>
          </a:prstGeom>
        </p:spPr>
      </p:pic>
      <p:grpSp>
        <p:nvGrpSpPr>
          <p:cNvPr id="66" name="Groupe 65">
            <a:extLst>
              <a:ext uri="{FF2B5EF4-FFF2-40B4-BE49-F238E27FC236}">
                <a16:creationId xmlns:a16="http://schemas.microsoft.com/office/drawing/2014/main" xmlns="" id="{4401BAAE-B9F6-407D-BC69-9C451C01FDCE}"/>
              </a:ext>
            </a:extLst>
          </p:cNvPr>
          <p:cNvGrpSpPr/>
          <p:nvPr/>
        </p:nvGrpSpPr>
        <p:grpSpPr>
          <a:xfrm>
            <a:off x="3366506" y="1745194"/>
            <a:ext cx="5527744" cy="2788136"/>
            <a:chOff x="3306233" y="1759345"/>
            <a:chExt cx="5527744" cy="2788136"/>
          </a:xfrm>
        </p:grpSpPr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xmlns="" id="{23D9D560-DB41-4694-81EB-FAF9C89D7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06233" y="1759345"/>
              <a:ext cx="5527744" cy="2788136"/>
            </a:xfrm>
            <a:prstGeom prst="rect">
              <a:avLst/>
            </a:prstGeom>
          </p:spPr>
        </p:pic>
        <p:cxnSp>
          <p:nvCxnSpPr>
            <p:cNvPr id="4" name="Connecteur droit 3">
              <a:extLst>
                <a:ext uri="{FF2B5EF4-FFF2-40B4-BE49-F238E27FC236}">
                  <a16:creationId xmlns:a16="http://schemas.microsoft.com/office/drawing/2014/main" xmlns="" id="{06596202-B656-4C3F-85F8-D3A43F2E67D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24600" y="2500313"/>
              <a:ext cx="1557338" cy="0"/>
            </a:xfrm>
            <a:prstGeom prst="line">
              <a:avLst/>
            </a:prstGeom>
            <a:ln w="190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>
              <a:extLst>
                <a:ext uri="{FF2B5EF4-FFF2-40B4-BE49-F238E27FC236}">
                  <a16:creationId xmlns:a16="http://schemas.microsoft.com/office/drawing/2014/main" xmlns="" id="{967EC76E-FEEA-46CE-B074-78D4E153EB9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24600" y="2665462"/>
              <a:ext cx="1557338" cy="0"/>
            </a:xfrm>
            <a:prstGeom prst="line">
              <a:avLst/>
            </a:prstGeom>
            <a:ln w="190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xmlns="" id="{276C3AB1-E930-4BB6-AE42-8A008E6F6B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24600" y="2843215"/>
              <a:ext cx="1557338" cy="0"/>
            </a:xfrm>
            <a:prstGeom prst="line">
              <a:avLst/>
            </a:prstGeom>
            <a:ln w="190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xmlns="" id="{160FE087-A8BB-44D9-856E-E754C1046BA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24600" y="3008364"/>
              <a:ext cx="1557338" cy="0"/>
            </a:xfrm>
            <a:prstGeom prst="line">
              <a:avLst/>
            </a:prstGeom>
            <a:ln w="190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xmlns="" id="{52C6E039-81DB-48DC-956C-7C8A6101C3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24600" y="3160764"/>
              <a:ext cx="1557338" cy="0"/>
            </a:xfrm>
            <a:prstGeom prst="line">
              <a:avLst/>
            </a:prstGeom>
            <a:ln w="190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xmlns="" id="{ACDCA4DD-4F79-4893-AAFF-65EB72094AD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24600" y="3325913"/>
              <a:ext cx="155733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xmlns="" id="{A68273B4-97CC-4234-BAD5-BE4FB907C9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24600" y="3484614"/>
              <a:ext cx="1557338" cy="0"/>
            </a:xfrm>
            <a:prstGeom prst="line">
              <a:avLst/>
            </a:prstGeom>
            <a:ln w="190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xmlns="" id="{CFEB8717-428D-42EC-8DD9-C4D835F2F18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24600" y="3649763"/>
              <a:ext cx="155733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xmlns="" id="{FC92F2FF-9B2F-4691-9366-56399D8A35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24600" y="3802163"/>
              <a:ext cx="1557338" cy="0"/>
            </a:xfrm>
            <a:prstGeom prst="line">
              <a:avLst/>
            </a:prstGeom>
            <a:ln w="190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xmlns="" id="{1C230697-8A49-489C-803D-185D5C56941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24600" y="3954563"/>
              <a:ext cx="155733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>
              <a:extLst>
                <a:ext uri="{FF2B5EF4-FFF2-40B4-BE49-F238E27FC236}">
                  <a16:creationId xmlns:a16="http://schemas.microsoft.com/office/drawing/2014/main" xmlns="" id="{6EB8E783-0185-46F2-AB4A-E253E289DCA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24602" y="2599687"/>
              <a:ext cx="1604961" cy="13302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xmlns="" id="{ADA4469C-2141-4DBD-BF8C-6CAFF1962D6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24600" y="2920121"/>
              <a:ext cx="1604963" cy="14429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xmlns="" id="{D5B4572C-18BB-4358-AA9C-9A37C7022F4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24600" y="3229560"/>
              <a:ext cx="1604963" cy="1524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xmlns="" id="{B672FA06-536C-4594-8425-584FF0280A1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24600" y="3548332"/>
              <a:ext cx="1604963" cy="14429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xmlns="" id="{63EB9F95-1C15-422A-993D-A74EF8944CB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12677" y="3861652"/>
              <a:ext cx="1616886" cy="14429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xmlns="" id="{65B706EF-4988-4741-BCA5-014106ADAB4E}"/>
                </a:ext>
              </a:extLst>
            </p:cNvPr>
            <p:cNvSpPr txBox="1"/>
            <p:nvPr/>
          </p:nvSpPr>
          <p:spPr>
            <a:xfrm>
              <a:off x="6130378" y="2122705"/>
              <a:ext cx="1971691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50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Armature </a:t>
              </a:r>
              <a:r>
                <a:rPr lang="en-US" sz="1050" dirty="0" err="1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terre</a:t>
              </a:r>
              <a:r>
                <a:rPr lang="en-US" sz="1050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 </a:t>
              </a:r>
              <a:r>
                <a:rPr lang="en-US" sz="1050" dirty="0" err="1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armée</a:t>
              </a:r>
              <a:endParaRPr lang="en-US" sz="1050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cxnSp>
          <p:nvCxnSpPr>
            <p:cNvPr id="34" name="Connecteur droit avec flèche 33">
              <a:extLst>
                <a:ext uri="{FF2B5EF4-FFF2-40B4-BE49-F238E27FC236}">
                  <a16:creationId xmlns:a16="http://schemas.microsoft.com/office/drawing/2014/main" xmlns="" id="{199B87BC-6A22-414D-8A9A-410F1629091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48525" y="2338077"/>
              <a:ext cx="304800" cy="15469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xmlns="" id="{DF17F8AE-57BC-4297-8DF7-481386CCC0EE}"/>
                </a:ext>
              </a:extLst>
            </p:cNvPr>
            <p:cNvSpPr txBox="1"/>
            <p:nvPr/>
          </p:nvSpPr>
          <p:spPr>
            <a:xfrm>
              <a:off x="8020193" y="2652244"/>
              <a:ext cx="661870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50" dirty="0" err="1">
                  <a:solidFill>
                    <a:srgbClr val="FF0000"/>
                  </a:solidFill>
                </a:rPr>
                <a:t>Clous</a:t>
              </a:r>
              <a:endParaRPr lang="en-US" sz="1050" dirty="0">
                <a:solidFill>
                  <a:srgbClr val="FF0000"/>
                </a:solidFill>
              </a:endParaRPr>
            </a:p>
          </p:txBody>
        </p:sp>
        <p:cxnSp>
          <p:nvCxnSpPr>
            <p:cNvPr id="37" name="Connecteur droit avec flèche 36">
              <a:extLst>
                <a:ext uri="{FF2B5EF4-FFF2-40B4-BE49-F238E27FC236}">
                  <a16:creationId xmlns:a16="http://schemas.microsoft.com/office/drawing/2014/main" xmlns="" id="{B4F347EC-2EA7-4B89-9B87-8DEAB0CC614E}"/>
                </a:ext>
              </a:extLst>
            </p:cNvPr>
            <p:cNvCxnSpPr>
              <a:cxnSpLocks/>
              <a:stCxn id="36" idx="1"/>
            </p:cNvCxnSpPr>
            <p:nvPr/>
          </p:nvCxnSpPr>
          <p:spPr>
            <a:xfrm flipH="1" flipV="1">
              <a:off x="7696200" y="2618453"/>
              <a:ext cx="323993" cy="16074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avec flèche 39">
              <a:extLst>
                <a:ext uri="{FF2B5EF4-FFF2-40B4-BE49-F238E27FC236}">
                  <a16:creationId xmlns:a16="http://schemas.microsoft.com/office/drawing/2014/main" xmlns="" id="{66DD14B0-AB4F-4CD9-8DBB-17CF479B3B72}"/>
                </a:ext>
              </a:extLst>
            </p:cNvPr>
            <p:cNvCxnSpPr>
              <a:cxnSpLocks/>
              <a:stCxn id="36" idx="1"/>
            </p:cNvCxnSpPr>
            <p:nvPr/>
          </p:nvCxnSpPr>
          <p:spPr>
            <a:xfrm flipH="1">
              <a:off x="7765257" y="2779202"/>
              <a:ext cx="254936" cy="14059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cteur droit 51">
              <a:extLst>
                <a:ext uri="{FF2B5EF4-FFF2-40B4-BE49-F238E27FC236}">
                  <a16:creationId xmlns:a16="http://schemas.microsoft.com/office/drawing/2014/main" xmlns="" id="{C4E9671C-12E9-4656-BDA3-CA15D0C11784}"/>
                </a:ext>
              </a:extLst>
            </p:cNvPr>
            <p:cNvCxnSpPr>
              <a:cxnSpLocks/>
            </p:cNvCxnSpPr>
            <p:nvPr/>
          </p:nvCxnSpPr>
          <p:spPr>
            <a:xfrm>
              <a:off x="7944621" y="2554227"/>
              <a:ext cx="1" cy="9135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eur droit 54">
              <a:extLst>
                <a:ext uri="{FF2B5EF4-FFF2-40B4-BE49-F238E27FC236}">
                  <a16:creationId xmlns:a16="http://schemas.microsoft.com/office/drawing/2014/main" xmlns="" id="{CDCB273B-59BF-4037-A048-B87E0520C786}"/>
                </a:ext>
              </a:extLst>
            </p:cNvPr>
            <p:cNvCxnSpPr>
              <a:cxnSpLocks/>
            </p:cNvCxnSpPr>
            <p:nvPr/>
          </p:nvCxnSpPr>
          <p:spPr>
            <a:xfrm>
              <a:off x="7944621" y="2883095"/>
              <a:ext cx="1" cy="9135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cteur droit 60">
              <a:extLst>
                <a:ext uri="{FF2B5EF4-FFF2-40B4-BE49-F238E27FC236}">
                  <a16:creationId xmlns:a16="http://schemas.microsoft.com/office/drawing/2014/main" xmlns="" id="{91080144-8F08-4C63-A968-C3AF884C6D72}"/>
                </a:ext>
              </a:extLst>
            </p:cNvPr>
            <p:cNvCxnSpPr>
              <a:cxnSpLocks/>
            </p:cNvCxnSpPr>
            <p:nvPr/>
          </p:nvCxnSpPr>
          <p:spPr>
            <a:xfrm>
              <a:off x="7944620" y="3174884"/>
              <a:ext cx="1" cy="9135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cteur droit 61">
              <a:extLst>
                <a:ext uri="{FF2B5EF4-FFF2-40B4-BE49-F238E27FC236}">
                  <a16:creationId xmlns:a16="http://schemas.microsoft.com/office/drawing/2014/main" xmlns="" id="{B27B2777-F6BA-41F5-A163-EA14CF140DD1}"/>
                </a:ext>
              </a:extLst>
            </p:cNvPr>
            <p:cNvCxnSpPr>
              <a:cxnSpLocks/>
            </p:cNvCxnSpPr>
            <p:nvPr/>
          </p:nvCxnSpPr>
          <p:spPr>
            <a:xfrm>
              <a:off x="7944620" y="3503752"/>
              <a:ext cx="1" cy="9135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cteur droit 64">
              <a:extLst>
                <a:ext uri="{FF2B5EF4-FFF2-40B4-BE49-F238E27FC236}">
                  <a16:creationId xmlns:a16="http://schemas.microsoft.com/office/drawing/2014/main" xmlns="" id="{FD24D03D-D019-4948-8651-0CE20D8F27D5}"/>
                </a:ext>
              </a:extLst>
            </p:cNvPr>
            <p:cNvCxnSpPr>
              <a:cxnSpLocks/>
            </p:cNvCxnSpPr>
            <p:nvPr/>
          </p:nvCxnSpPr>
          <p:spPr>
            <a:xfrm>
              <a:off x="7935095" y="3826344"/>
              <a:ext cx="1" cy="9135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405946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5A690DE-B3AF-4DF8-8AF3-09DD8E099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 </a:t>
            </a:r>
            <a:r>
              <a:rPr lang="en-US" dirty="0" err="1"/>
              <a:t>clouage</a:t>
            </a:r>
            <a:endParaRPr lang="en-US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6641151F-7876-40D6-B3C1-60022A805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814" y="1174043"/>
            <a:ext cx="2681157" cy="78558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r-FR" sz="1800" dirty="0"/>
              <a:t>Emprise minimale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800" dirty="0"/>
              <a:t>Rapidité d’exécution</a:t>
            </a:r>
          </a:p>
          <a:p>
            <a:pPr marL="0" indent="0">
              <a:buNone/>
            </a:pPr>
            <a:endParaRPr lang="fr-FR" sz="18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B37E2309-9C87-4437-9054-282B8C8D0193}"/>
              </a:ext>
            </a:extLst>
          </p:cNvPr>
          <p:cNvSpPr txBox="1"/>
          <p:nvPr/>
        </p:nvSpPr>
        <p:spPr>
          <a:xfrm>
            <a:off x="113809" y="3410764"/>
            <a:ext cx="41194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Jamais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encore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réalisé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Wallonie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mais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certainement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à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l’avenir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xmlns="" id="{EE107531-3F57-4720-A176-A9FEEDDB0488}"/>
              </a:ext>
            </a:extLst>
          </p:cNvPr>
          <p:cNvSpPr txBox="1">
            <a:spLocks/>
          </p:cNvSpPr>
          <p:nvPr/>
        </p:nvSpPr>
        <p:spPr>
          <a:xfrm>
            <a:off x="554182" y="1991051"/>
            <a:ext cx="2917151" cy="382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fr-FR" sz="1600" dirty="0"/>
              <a:t>Clous = ancrages passifs</a:t>
            </a: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xmlns="" id="{7CF48A84-1F06-40F9-A134-A4BF6EF9DC15}"/>
              </a:ext>
            </a:extLst>
          </p:cNvPr>
          <p:cNvSpPr txBox="1">
            <a:spLocks/>
          </p:cNvSpPr>
          <p:nvPr/>
        </p:nvSpPr>
        <p:spPr>
          <a:xfrm>
            <a:off x="554182" y="2380730"/>
            <a:ext cx="3277427" cy="3790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fr-FR" sz="1600" dirty="0"/>
              <a:t>Forage – insertion – injection</a:t>
            </a:r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xmlns="" id="{656EAF9C-FEEE-4DD2-94A1-F06E6615CE03}"/>
              </a:ext>
            </a:extLst>
          </p:cNvPr>
          <p:cNvSpPr txBox="1">
            <a:spLocks/>
          </p:cNvSpPr>
          <p:nvPr/>
        </p:nvSpPr>
        <p:spPr>
          <a:xfrm>
            <a:off x="533382" y="2786981"/>
            <a:ext cx="3534998" cy="353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fr-FR" sz="1600" dirty="0"/>
              <a:t>Plaque de répartition cruciforme</a:t>
            </a:r>
            <a:endParaRPr lang="fr-FR" sz="1800" dirty="0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24DE83E1-373A-4D08-9C4A-0D581D5B50B1}"/>
              </a:ext>
            </a:extLst>
          </p:cNvPr>
          <p:cNvGrpSpPr/>
          <p:nvPr/>
        </p:nvGrpSpPr>
        <p:grpSpPr>
          <a:xfrm>
            <a:off x="4154521" y="813933"/>
            <a:ext cx="4738524" cy="3385534"/>
            <a:chOff x="4154521" y="813933"/>
            <a:chExt cx="4738524" cy="3385534"/>
          </a:xfrm>
        </p:grpSpPr>
        <p:sp>
          <p:nvSpPr>
            <p:cNvPr id="10" name="object 9">
              <a:extLst>
                <a:ext uri="{FF2B5EF4-FFF2-40B4-BE49-F238E27FC236}">
                  <a16:creationId xmlns:a16="http://schemas.microsoft.com/office/drawing/2014/main" xmlns="" id="{1EEAC099-052B-4113-8285-37967BB1A75D}"/>
                </a:ext>
              </a:extLst>
            </p:cNvPr>
            <p:cNvSpPr/>
            <p:nvPr/>
          </p:nvSpPr>
          <p:spPr>
            <a:xfrm>
              <a:off x="4154521" y="1014671"/>
              <a:ext cx="2135443" cy="318479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0">
              <a:extLst>
                <a:ext uri="{FF2B5EF4-FFF2-40B4-BE49-F238E27FC236}">
                  <a16:creationId xmlns:a16="http://schemas.microsoft.com/office/drawing/2014/main" xmlns="" id="{D3D0099D-8F29-419A-8170-B14DFEA6489F}"/>
                </a:ext>
              </a:extLst>
            </p:cNvPr>
            <p:cNvSpPr/>
            <p:nvPr/>
          </p:nvSpPr>
          <p:spPr>
            <a:xfrm>
              <a:off x="6295908" y="813933"/>
              <a:ext cx="2597137" cy="194580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5">
              <a:extLst>
                <a:ext uri="{FF2B5EF4-FFF2-40B4-BE49-F238E27FC236}">
                  <a16:creationId xmlns:a16="http://schemas.microsoft.com/office/drawing/2014/main" xmlns="" id="{7940F158-5BC8-42A1-AD5F-92D164CCAC14}"/>
                </a:ext>
              </a:extLst>
            </p:cNvPr>
            <p:cNvSpPr/>
            <p:nvPr/>
          </p:nvSpPr>
          <p:spPr>
            <a:xfrm>
              <a:off x="6289964" y="2667000"/>
              <a:ext cx="2603081" cy="153141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4">
            <a:extLst>
              <a:ext uri="{FF2B5EF4-FFF2-40B4-BE49-F238E27FC236}">
                <a16:creationId xmlns:a16="http://schemas.microsoft.com/office/drawing/2014/main" xmlns="" id="{8B64A46B-4590-4EC6-9575-3ECB08504C78}"/>
              </a:ext>
            </a:extLst>
          </p:cNvPr>
          <p:cNvSpPr/>
          <p:nvPr/>
        </p:nvSpPr>
        <p:spPr>
          <a:xfrm>
            <a:off x="4068380" y="777268"/>
            <a:ext cx="4956103" cy="358592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072889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7EB2004E-ADC0-4B6A-9CDC-8541CE0CB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28667" cy="5143500"/>
          </a:xfrm>
          <a:prstGeom prst="rect">
            <a:avLst/>
          </a:prstGeom>
        </p:spPr>
      </p:pic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xmlns="" id="{FB7F4C17-2E9E-400E-AF2C-2849FEA5CEB7}"/>
              </a:ext>
            </a:extLst>
          </p:cNvPr>
          <p:cNvSpPr txBox="1">
            <a:spLocks/>
          </p:cNvSpPr>
          <p:nvPr/>
        </p:nvSpPr>
        <p:spPr>
          <a:xfrm>
            <a:off x="-31990" y="260983"/>
            <a:ext cx="4147168" cy="554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dirty="0"/>
              <a:t>Merci pour </a:t>
            </a:r>
            <a:r>
              <a:rPr lang="en-US" dirty="0" err="1"/>
              <a:t>votre</a:t>
            </a:r>
            <a:r>
              <a:rPr lang="en-US" dirty="0"/>
              <a:t> attention !</a:t>
            </a:r>
          </a:p>
        </p:txBody>
      </p:sp>
    </p:spTree>
    <p:extLst>
      <p:ext uri="{BB962C8B-B14F-4D97-AF65-F5344CB8AC3E}">
        <p14:creationId xmlns:p14="http://schemas.microsoft.com/office/powerpoint/2010/main" xmlns="" val="1630255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A854594-529D-4B0C-97B0-50B660ABB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 </a:t>
            </a:r>
            <a:r>
              <a:rPr lang="en-US" dirty="0" err="1"/>
              <a:t>terre</a:t>
            </a:r>
            <a:r>
              <a:rPr lang="en-US" dirty="0"/>
              <a:t> </a:t>
            </a:r>
            <a:r>
              <a:rPr lang="en-US" dirty="0" err="1"/>
              <a:t>armée</a:t>
            </a:r>
            <a:endParaRPr lang="en-US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9AA28580-4153-4641-BD14-D944746748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582" y="3646286"/>
            <a:ext cx="3170093" cy="43688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1800" dirty="0" err="1"/>
              <a:t>Frottement</a:t>
            </a:r>
            <a:r>
              <a:rPr lang="en-US" sz="1800" dirty="0"/>
              <a:t> sol - armature</a:t>
            </a:r>
            <a:endParaRPr lang="en-US" sz="1800" u="sng" dirty="0"/>
          </a:p>
          <a:p>
            <a:endParaRPr lang="en-US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640A2E80-AD1E-4971-A2D2-A6A974A0E83C}"/>
              </a:ext>
            </a:extLst>
          </p:cNvPr>
          <p:cNvSpPr txBox="1">
            <a:spLocks/>
          </p:cNvSpPr>
          <p:nvPr/>
        </p:nvSpPr>
        <p:spPr>
          <a:xfrm>
            <a:off x="1278960" y="2274178"/>
            <a:ext cx="4193651" cy="1368222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Couches de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remblai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compacté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Armatures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acier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galvanisé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Ecailles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béton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rôle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secondaire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xmlns="" id="{E19CB247-047B-4BB4-93A2-C0D6BA4084FD}"/>
              </a:ext>
            </a:extLst>
          </p:cNvPr>
          <p:cNvSpPr txBox="1">
            <a:spLocks/>
          </p:cNvSpPr>
          <p:nvPr/>
        </p:nvSpPr>
        <p:spPr>
          <a:xfrm>
            <a:off x="809131" y="1833409"/>
            <a:ext cx="6453369" cy="11072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xmlns="" id="{EC433B92-3847-4424-B878-B58D24A7DB71}"/>
              </a:ext>
            </a:extLst>
          </p:cNvPr>
          <p:cNvCxnSpPr>
            <a:cxnSpLocks/>
          </p:cNvCxnSpPr>
          <p:nvPr/>
        </p:nvCxnSpPr>
        <p:spPr>
          <a:xfrm>
            <a:off x="359831" y="2801734"/>
            <a:ext cx="816580" cy="391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xmlns="" id="{D6938037-8A07-498F-921B-684BC38EA10C}"/>
              </a:ext>
            </a:extLst>
          </p:cNvPr>
          <p:cNvCxnSpPr>
            <a:cxnSpLocks/>
          </p:cNvCxnSpPr>
          <p:nvPr/>
        </p:nvCxnSpPr>
        <p:spPr>
          <a:xfrm flipV="1">
            <a:off x="359831" y="2345482"/>
            <a:ext cx="816580" cy="456643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xmlns="" id="{E56DAE55-CF3E-435A-B8E8-7D97A0DB72CB}"/>
              </a:ext>
            </a:extLst>
          </p:cNvPr>
          <p:cNvCxnSpPr>
            <a:cxnSpLocks/>
          </p:cNvCxnSpPr>
          <p:nvPr/>
        </p:nvCxnSpPr>
        <p:spPr>
          <a:xfrm>
            <a:off x="359831" y="2801734"/>
            <a:ext cx="816580" cy="436883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xmlns="" id="{729D08DD-CC3E-4AAB-B44B-BFC582876090}"/>
              </a:ext>
            </a:extLst>
          </p:cNvPr>
          <p:cNvSpPr txBox="1">
            <a:spLocks/>
          </p:cNvSpPr>
          <p:nvPr/>
        </p:nvSpPr>
        <p:spPr>
          <a:xfrm>
            <a:off x="554182" y="1150748"/>
            <a:ext cx="3983951" cy="11072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1800" dirty="0" err="1"/>
              <a:t>Inventé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1963 par Henri Vidal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18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800" u="sng" dirty="0"/>
              <a:t>3 </a:t>
            </a:r>
            <a:r>
              <a:rPr lang="en-US" sz="1800" u="sng" dirty="0" err="1"/>
              <a:t>éléments</a:t>
            </a:r>
            <a:r>
              <a:rPr lang="en-US" sz="1800" u="sng" dirty="0"/>
              <a:t> </a:t>
            </a:r>
            <a:r>
              <a:rPr lang="en-US" sz="1800" u="sng" dirty="0" err="1"/>
              <a:t>constitutifs</a:t>
            </a:r>
            <a:r>
              <a:rPr lang="en-US" sz="1800" u="sng" dirty="0"/>
              <a:t>:</a:t>
            </a:r>
          </a:p>
          <a:p>
            <a:endParaRPr lang="en-US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2CA3E356-7498-4543-85FB-F196CFE20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61" y="1254711"/>
            <a:ext cx="252172" cy="16811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xmlns="" id="{072D92B0-F77E-45C5-92A0-2E43742CB178}"/>
              </a:ext>
            </a:extLst>
          </p:cNvPr>
          <p:cNvGrpSpPr/>
          <p:nvPr/>
        </p:nvGrpSpPr>
        <p:grpSpPr>
          <a:xfrm>
            <a:off x="5110512" y="673100"/>
            <a:ext cx="3311791" cy="3900266"/>
            <a:chOff x="5110511" y="550793"/>
            <a:chExt cx="3446333" cy="4022573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xmlns="" id="{DAB71A0B-4E4F-4C70-803E-B26C41522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10511" y="550793"/>
              <a:ext cx="3446332" cy="2584749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xmlns="" id="{4CC266F9-827C-4072-90E9-8FCC44280A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10512" y="3194833"/>
              <a:ext cx="3446332" cy="13785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283561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3EF580C-4E03-4E4F-B102-0C8BB61C0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Wallonie</a:t>
            </a:r>
            <a:endParaRPr lang="en-US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2374BC9A-BE1E-49E3-A381-7A94FB4207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633" y="956667"/>
            <a:ext cx="4788124" cy="354502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1800" dirty="0"/>
              <a:t>83 </a:t>
            </a:r>
            <a:r>
              <a:rPr lang="en-US" sz="1800" dirty="0" err="1"/>
              <a:t>ouvrages</a:t>
            </a:r>
            <a:r>
              <a:rPr lang="en-US" sz="1800" dirty="0"/>
              <a:t> </a:t>
            </a:r>
            <a:r>
              <a:rPr lang="en-US" sz="1800" dirty="0" err="1"/>
              <a:t>gérés</a:t>
            </a:r>
            <a:r>
              <a:rPr lang="en-US" sz="1800" dirty="0"/>
              <a:t> par le SPW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 err="1"/>
              <a:t>Culées</a:t>
            </a:r>
            <a:r>
              <a:rPr lang="en-US" sz="1800" dirty="0"/>
              <a:t> de </a:t>
            </a:r>
            <a:r>
              <a:rPr lang="en-US" sz="1800" dirty="0" err="1"/>
              <a:t>pont</a:t>
            </a:r>
            <a:r>
              <a:rPr lang="en-US" sz="1800" dirty="0"/>
              <a:t> et </a:t>
            </a:r>
            <a:r>
              <a:rPr lang="en-US" sz="1800" dirty="0" err="1"/>
              <a:t>murs</a:t>
            </a:r>
            <a:r>
              <a:rPr lang="en-US" sz="1800" dirty="0"/>
              <a:t> de </a:t>
            </a:r>
            <a:r>
              <a:rPr lang="en-US" sz="1800" dirty="0" err="1"/>
              <a:t>soutènement</a:t>
            </a:r>
            <a:endParaRPr lang="en-US" sz="1800" dirty="0"/>
          </a:p>
          <a:p>
            <a:pPr>
              <a:buFont typeface="Wingdings" panose="05000000000000000000" pitchFamily="2" charset="2"/>
              <a:buChar char="Ø"/>
            </a:pPr>
            <a:endParaRPr lang="en-US" sz="1600" dirty="0"/>
          </a:p>
          <a:p>
            <a:pPr>
              <a:buFont typeface="Wingdings" panose="05000000000000000000" pitchFamily="2" charset="2"/>
              <a:buChar char="Ø"/>
            </a:pPr>
            <a:endParaRPr lang="en-US" sz="1600" dirty="0"/>
          </a:p>
          <a:p>
            <a:pPr>
              <a:buFont typeface="Wingdings" panose="05000000000000000000" pitchFamily="2" charset="2"/>
              <a:buChar char="Ø"/>
            </a:pPr>
            <a:endParaRPr lang="en-US" sz="1600" dirty="0"/>
          </a:p>
          <a:p>
            <a:pPr>
              <a:buFont typeface="Wingdings" panose="05000000000000000000" pitchFamily="2" charset="2"/>
              <a:buChar char="Ø"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>
              <a:buFont typeface="Wingdings" panose="05000000000000000000" pitchFamily="2" charset="2"/>
              <a:buChar char="Ø"/>
            </a:pPr>
            <a:endParaRPr lang="en-US" sz="1600" dirty="0"/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xmlns="" id="{959FAC86-21BE-4EDB-8211-51CFFB2C33C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810494240"/>
              </p:ext>
            </p:extLst>
          </p:nvPr>
        </p:nvGraphicFramePr>
        <p:xfrm>
          <a:off x="352039" y="1707629"/>
          <a:ext cx="3395793" cy="20431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1" name="Groupe 10">
            <a:extLst>
              <a:ext uri="{FF2B5EF4-FFF2-40B4-BE49-F238E27FC236}">
                <a16:creationId xmlns:a16="http://schemas.microsoft.com/office/drawing/2014/main" xmlns="" id="{455268B4-A9D9-4A14-A2D7-908642E20207}"/>
              </a:ext>
            </a:extLst>
          </p:cNvPr>
          <p:cNvGrpSpPr/>
          <p:nvPr/>
        </p:nvGrpSpPr>
        <p:grpSpPr>
          <a:xfrm>
            <a:off x="3928564" y="1707631"/>
            <a:ext cx="4612011" cy="2951532"/>
            <a:chOff x="3928564" y="1707631"/>
            <a:chExt cx="4612011" cy="2951532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xmlns="" id="{6CAEC78A-22DC-49B6-8F34-FDE5A84634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28564" y="1707631"/>
              <a:ext cx="4612011" cy="2951532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xmlns="" id="{36FC07CA-66F0-49A5-9217-1506D79ECC67}"/>
                </a:ext>
              </a:extLst>
            </p:cNvPr>
            <p:cNvSpPr txBox="1"/>
            <p:nvPr/>
          </p:nvSpPr>
          <p:spPr>
            <a:xfrm>
              <a:off x="3996850" y="4000669"/>
              <a:ext cx="2277494" cy="58477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85000"/>
                  <a:lumOff val="1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err="1"/>
                <a:t>Ouvrages</a:t>
              </a:r>
              <a:r>
                <a:rPr lang="en-US" sz="1600" i="1" dirty="0"/>
                <a:t> </a:t>
              </a:r>
              <a:r>
                <a:rPr lang="en-US" sz="1600" i="1" dirty="0" err="1"/>
                <a:t>en</a:t>
              </a:r>
              <a:r>
                <a:rPr lang="en-US" sz="1600" i="1" dirty="0"/>
                <a:t> </a:t>
              </a:r>
              <a:r>
                <a:rPr lang="en-US" sz="1600" i="1" dirty="0" err="1"/>
                <a:t>terre</a:t>
              </a:r>
              <a:r>
                <a:rPr lang="en-US" sz="1600" i="1" dirty="0"/>
                <a:t> </a:t>
              </a:r>
              <a:r>
                <a:rPr lang="en-US" sz="1600" i="1" dirty="0" err="1"/>
                <a:t>armée</a:t>
              </a:r>
              <a:r>
                <a:rPr lang="en-US" sz="1600" i="1" dirty="0"/>
                <a:t> de </a:t>
              </a:r>
              <a:r>
                <a:rPr lang="en-US" sz="1600" i="1" dirty="0" err="1"/>
                <a:t>Wallonie</a:t>
              </a:r>
              <a:endParaRPr lang="en-US" sz="1600" i="1" dirty="0"/>
            </a:p>
          </p:txBody>
        </p:sp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A9DCD897-8F05-4F1E-BE43-39434D9BA7A6}"/>
              </a:ext>
            </a:extLst>
          </p:cNvPr>
          <p:cNvSpPr txBox="1"/>
          <p:nvPr/>
        </p:nvSpPr>
        <p:spPr>
          <a:xfrm>
            <a:off x="474632" y="3781212"/>
            <a:ext cx="2859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Inspections A </a:t>
            </a:r>
            <a:r>
              <a:rPr lang="en-US" dirty="0">
                <a:sym typeface="Wingdings" panose="05000000000000000000" pitchFamily="2" charset="2"/>
              </a:rPr>
              <a:t> DT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ym typeface="Wingdings" panose="05000000000000000000" pitchFamily="2" charset="2"/>
              </a:rPr>
              <a:t>Inspections B  DG01-65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2192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7E3CC68-2D5F-421B-96BB-5E380E28C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Méthodologie</a:t>
            </a:r>
            <a:r>
              <a:rPr lang="en-US" dirty="0"/>
              <a:t> </a:t>
            </a:r>
            <a:r>
              <a:rPr lang="en-US" dirty="0" err="1"/>
              <a:t>actuelle</a:t>
            </a:r>
            <a:r>
              <a:rPr lang="en-US" dirty="0"/>
              <a:t> de </a:t>
            </a:r>
            <a:r>
              <a:rPr lang="en-US" dirty="0" err="1"/>
              <a:t>suivi</a:t>
            </a:r>
            <a:endParaRPr lang="en-US" dirty="0"/>
          </a:p>
        </p:txBody>
      </p:sp>
      <p:sp>
        <p:nvSpPr>
          <p:cNvPr id="4" name="Espace réservé du contenu 5">
            <a:extLst>
              <a:ext uri="{FF2B5EF4-FFF2-40B4-BE49-F238E27FC236}">
                <a16:creationId xmlns:a16="http://schemas.microsoft.com/office/drawing/2014/main" xmlns="" id="{A16984D2-1E52-445E-97D4-1EDD62E5B0A2}"/>
              </a:ext>
            </a:extLst>
          </p:cNvPr>
          <p:cNvSpPr txBox="1">
            <a:spLocks/>
          </p:cNvSpPr>
          <p:nvPr/>
        </p:nvSpPr>
        <p:spPr>
          <a:xfrm>
            <a:off x="554182" y="1004591"/>
            <a:ext cx="7965407" cy="542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1800" u="sng" dirty="0"/>
              <a:t>Inspection </a:t>
            </a:r>
            <a:r>
              <a:rPr lang="en-US" sz="1800" u="sng" dirty="0" err="1"/>
              <a:t>visuelle</a:t>
            </a:r>
            <a:r>
              <a:rPr lang="en-US" sz="1800" u="sng" dirty="0"/>
              <a:t> :</a:t>
            </a:r>
            <a:r>
              <a:rPr lang="en-US" sz="1800" dirty="0"/>
              <a:t> </a:t>
            </a:r>
            <a:r>
              <a:rPr lang="en-US" sz="1800" dirty="0" err="1"/>
              <a:t>relevé</a:t>
            </a:r>
            <a:r>
              <a:rPr lang="en-US" sz="1800" dirty="0"/>
              <a:t> des </a:t>
            </a:r>
            <a:r>
              <a:rPr lang="en-US" sz="1800" dirty="0" err="1"/>
              <a:t>désordres</a:t>
            </a:r>
            <a:r>
              <a:rPr lang="en-US" sz="1800" dirty="0"/>
              <a:t> </a:t>
            </a:r>
            <a:r>
              <a:rPr lang="en-US" sz="1800" dirty="0" err="1"/>
              <a:t>visibles</a:t>
            </a:r>
            <a:r>
              <a:rPr lang="en-US" sz="1800" dirty="0"/>
              <a:t> </a:t>
            </a:r>
          </a:p>
        </p:txBody>
      </p:sp>
      <p:pic>
        <p:nvPicPr>
          <p:cNvPr id="9" name="Picture 4" descr="Terre armée Ougrée 084">
            <a:extLst>
              <a:ext uri="{FF2B5EF4-FFF2-40B4-BE49-F238E27FC236}">
                <a16:creationId xmlns:a16="http://schemas.microsoft.com/office/drawing/2014/main" xmlns="" id="{71064821-E53F-4959-B04F-76FBA5031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4181" y="1537738"/>
            <a:ext cx="2349578" cy="28087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pic>
        <p:nvPicPr>
          <p:cNvPr id="10" name="Picture 6" descr="Terre armée Ougrée 031">
            <a:extLst>
              <a:ext uri="{FF2B5EF4-FFF2-40B4-BE49-F238E27FC236}">
                <a16:creationId xmlns:a16="http://schemas.microsoft.com/office/drawing/2014/main" xmlns="" id="{3D90247D-427F-44FD-BF69-0FCFA6C08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12257" y="1546790"/>
            <a:ext cx="2566811" cy="296630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pic>
        <p:nvPicPr>
          <p:cNvPr id="11" name="Picture 5" descr="Terre armée Ougrée 063">
            <a:extLst>
              <a:ext uri="{FF2B5EF4-FFF2-40B4-BE49-F238E27FC236}">
                <a16:creationId xmlns:a16="http://schemas.microsoft.com/office/drawing/2014/main" xmlns="" id="{7898A2E5-836E-4C44-8A6C-E89921C0E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87566" y="2022299"/>
            <a:ext cx="3360321" cy="249079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F915FB37-0268-41F0-9813-BE11CADDBC9D}"/>
              </a:ext>
            </a:extLst>
          </p:cNvPr>
          <p:cNvSpPr txBox="1"/>
          <p:nvPr/>
        </p:nvSpPr>
        <p:spPr>
          <a:xfrm>
            <a:off x="6491036" y="762345"/>
            <a:ext cx="28579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err="1"/>
              <a:t>présence</a:t>
            </a:r>
            <a:r>
              <a:rPr lang="en-US" dirty="0"/>
              <a:t> de </a:t>
            </a:r>
            <a:r>
              <a:rPr lang="en-US" dirty="0" err="1"/>
              <a:t>végétation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err="1"/>
              <a:t>dégradation</a:t>
            </a:r>
            <a:r>
              <a:rPr lang="en-US" dirty="0"/>
              <a:t> des </a:t>
            </a:r>
            <a:r>
              <a:rPr lang="en-US" dirty="0" err="1"/>
              <a:t>écailles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err="1"/>
              <a:t>déformation</a:t>
            </a:r>
            <a:endParaRPr lang="en-US" dirty="0"/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xmlns="" id="{E8127564-DAA3-4159-8238-F59AA9361652}"/>
              </a:ext>
            </a:extLst>
          </p:cNvPr>
          <p:cNvCxnSpPr>
            <a:cxnSpLocks/>
          </p:cNvCxnSpPr>
          <p:nvPr/>
        </p:nvCxnSpPr>
        <p:spPr>
          <a:xfrm flipV="1">
            <a:off x="6058701" y="931176"/>
            <a:ext cx="469099" cy="305764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xmlns="" id="{43583C94-E4E7-4FB6-82FF-19A3D370A77E}"/>
              </a:ext>
            </a:extLst>
          </p:cNvPr>
          <p:cNvCxnSpPr>
            <a:cxnSpLocks/>
          </p:cNvCxnSpPr>
          <p:nvPr/>
        </p:nvCxnSpPr>
        <p:spPr>
          <a:xfrm>
            <a:off x="6058701" y="1231624"/>
            <a:ext cx="469099" cy="262355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xmlns="" id="{2CBBEE5D-F27C-4FF5-8E7C-6A763C024851}"/>
              </a:ext>
            </a:extLst>
          </p:cNvPr>
          <p:cNvCxnSpPr>
            <a:cxnSpLocks/>
            <a:endCxn id="12" idx="1"/>
          </p:cNvCxnSpPr>
          <p:nvPr/>
        </p:nvCxnSpPr>
        <p:spPr>
          <a:xfrm flipV="1">
            <a:off x="6091521" y="1224010"/>
            <a:ext cx="399515" cy="14794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79351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7E3CC68-2D5F-421B-96BB-5E380E28C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Méthodologie</a:t>
            </a:r>
            <a:r>
              <a:rPr lang="en-US" dirty="0"/>
              <a:t> </a:t>
            </a:r>
            <a:r>
              <a:rPr lang="en-US" dirty="0" err="1"/>
              <a:t>actuelle</a:t>
            </a:r>
            <a:r>
              <a:rPr lang="en-US" dirty="0"/>
              <a:t> de </a:t>
            </a:r>
            <a:r>
              <a:rPr lang="en-US" dirty="0" err="1"/>
              <a:t>suivi</a:t>
            </a:r>
            <a:endParaRPr lang="en-US" dirty="0"/>
          </a:p>
        </p:txBody>
      </p:sp>
      <p:sp>
        <p:nvSpPr>
          <p:cNvPr id="7" name="Espace réservé du contenu 5">
            <a:extLst>
              <a:ext uri="{FF2B5EF4-FFF2-40B4-BE49-F238E27FC236}">
                <a16:creationId xmlns:a16="http://schemas.microsoft.com/office/drawing/2014/main" xmlns="" id="{529986E3-97D5-4EB1-873B-23F3740405C2}"/>
              </a:ext>
            </a:extLst>
          </p:cNvPr>
          <p:cNvSpPr txBox="1">
            <a:spLocks/>
          </p:cNvSpPr>
          <p:nvPr/>
        </p:nvSpPr>
        <p:spPr>
          <a:xfrm>
            <a:off x="624410" y="1041409"/>
            <a:ext cx="5276857" cy="2768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1800" u="sng" dirty="0"/>
              <a:t>Extraction et </a:t>
            </a:r>
            <a:r>
              <a:rPr lang="en-US" sz="1800" u="sng" dirty="0" err="1"/>
              <a:t>analyse</a:t>
            </a:r>
            <a:r>
              <a:rPr lang="en-US" sz="1800" u="sng" dirty="0"/>
              <a:t> de </a:t>
            </a:r>
            <a:r>
              <a:rPr lang="en-US" sz="1800" u="sng" dirty="0" err="1"/>
              <a:t>témoins</a:t>
            </a:r>
            <a:r>
              <a:rPr lang="en-US" sz="1800" u="sng" dirty="0"/>
              <a:t> de </a:t>
            </a:r>
            <a:r>
              <a:rPr lang="en-US" sz="1800" u="sng" dirty="0" err="1"/>
              <a:t>durabilité</a:t>
            </a:r>
            <a:r>
              <a:rPr lang="en-US" sz="1800" u="sng" dirty="0"/>
              <a:t>: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1800" u="sng" dirty="0"/>
          </a:p>
          <a:p>
            <a:pPr>
              <a:buFont typeface="Wingdings" panose="05000000000000000000" pitchFamily="2" charset="2"/>
              <a:buChar char="§"/>
            </a:pPr>
            <a:endParaRPr lang="en-US" sz="18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 err="1"/>
              <a:t>Écailles</a:t>
            </a:r>
            <a:r>
              <a:rPr lang="en-US" sz="1800" dirty="0"/>
              <a:t> </a:t>
            </a:r>
            <a:r>
              <a:rPr lang="en-US" sz="1800" dirty="0" err="1"/>
              <a:t>témoins</a:t>
            </a:r>
            <a:r>
              <a:rPr lang="en-US" sz="1800" dirty="0"/>
              <a:t> </a:t>
            </a:r>
            <a:r>
              <a:rPr lang="en-US" sz="1800" dirty="0" err="1"/>
              <a:t>repérées</a:t>
            </a:r>
            <a:r>
              <a:rPr lang="en-US" sz="1800" dirty="0"/>
              <a:t> </a:t>
            </a:r>
          </a:p>
          <a:p>
            <a:pPr marL="0" indent="0">
              <a:buNone/>
            </a:pPr>
            <a:r>
              <a:rPr lang="en-US" sz="1800" dirty="0"/>
              <a:t>      sur les plans </a:t>
            </a:r>
            <a:r>
              <a:rPr lang="en-US" sz="1800" dirty="0" err="1"/>
              <a:t>d’exécution</a:t>
            </a:r>
            <a:endParaRPr lang="en-US" sz="1800" dirty="0"/>
          </a:p>
          <a:p>
            <a:pPr>
              <a:buFont typeface="Wingdings" panose="05000000000000000000" pitchFamily="2" charset="2"/>
              <a:buChar char="§"/>
            </a:pPr>
            <a:endParaRPr lang="en-US" sz="18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 err="1"/>
              <a:t>Souvent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partie</a:t>
            </a:r>
            <a:r>
              <a:rPr lang="en-US" sz="1800" dirty="0"/>
              <a:t> </a:t>
            </a:r>
            <a:r>
              <a:rPr lang="en-US" sz="1800" dirty="0" err="1"/>
              <a:t>inférieure</a:t>
            </a:r>
            <a:r>
              <a:rPr lang="en-US" sz="1800" dirty="0"/>
              <a:t> </a:t>
            </a:r>
          </a:p>
          <a:p>
            <a:pPr marL="0" indent="0">
              <a:buFont typeface="Arial"/>
              <a:buNone/>
            </a:pPr>
            <a:r>
              <a:rPr lang="en-US" sz="1800" dirty="0"/>
              <a:t>      des </a:t>
            </a:r>
            <a:r>
              <a:rPr lang="en-US" sz="1800" dirty="0" err="1"/>
              <a:t>ouvrages</a:t>
            </a:r>
            <a:endParaRPr lang="en-US" sz="1800" dirty="0"/>
          </a:p>
        </p:txBody>
      </p:sp>
      <p:sp>
        <p:nvSpPr>
          <p:cNvPr id="8" name="Espace réservé du contenu 5">
            <a:extLst>
              <a:ext uri="{FF2B5EF4-FFF2-40B4-BE49-F238E27FC236}">
                <a16:creationId xmlns:a16="http://schemas.microsoft.com/office/drawing/2014/main" xmlns="" id="{4967C0BB-1904-4FE8-9506-C13C8A1896ED}"/>
              </a:ext>
            </a:extLst>
          </p:cNvPr>
          <p:cNvSpPr txBox="1">
            <a:spLocks/>
          </p:cNvSpPr>
          <p:nvPr/>
        </p:nvSpPr>
        <p:spPr>
          <a:xfrm>
            <a:off x="554182" y="1004591"/>
            <a:ext cx="7965407" cy="542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endParaRPr lang="en-US" sz="18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1B78E423-B82A-4F33-9A26-06E672476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4181" y="1569284"/>
            <a:ext cx="4552909" cy="293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77275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7E3CC68-2D5F-421B-96BB-5E380E28C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Méthodologie</a:t>
            </a:r>
            <a:r>
              <a:rPr lang="en-US" dirty="0"/>
              <a:t> </a:t>
            </a:r>
            <a:r>
              <a:rPr lang="en-US" dirty="0" err="1"/>
              <a:t>actuelle</a:t>
            </a:r>
            <a:r>
              <a:rPr lang="en-US" dirty="0"/>
              <a:t> de </a:t>
            </a:r>
            <a:r>
              <a:rPr lang="en-US" dirty="0" err="1"/>
              <a:t>suivi</a:t>
            </a:r>
            <a:endParaRPr lang="en-US" dirty="0"/>
          </a:p>
        </p:txBody>
      </p:sp>
      <p:sp>
        <p:nvSpPr>
          <p:cNvPr id="7" name="Espace réservé du contenu 5">
            <a:extLst>
              <a:ext uri="{FF2B5EF4-FFF2-40B4-BE49-F238E27FC236}">
                <a16:creationId xmlns:a16="http://schemas.microsoft.com/office/drawing/2014/main" xmlns="" id="{529986E3-97D5-4EB1-873B-23F3740405C2}"/>
              </a:ext>
            </a:extLst>
          </p:cNvPr>
          <p:cNvSpPr txBox="1">
            <a:spLocks/>
          </p:cNvSpPr>
          <p:nvPr/>
        </p:nvSpPr>
        <p:spPr>
          <a:xfrm>
            <a:off x="624411" y="1041410"/>
            <a:ext cx="5878092" cy="437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1800" u="sng" dirty="0"/>
              <a:t>Extraction et </a:t>
            </a:r>
            <a:r>
              <a:rPr lang="en-US" sz="1800" u="sng" dirty="0" err="1"/>
              <a:t>analyse</a:t>
            </a:r>
            <a:r>
              <a:rPr lang="en-US" sz="1800" u="sng" dirty="0"/>
              <a:t> de </a:t>
            </a:r>
            <a:r>
              <a:rPr lang="en-US" sz="1800" u="sng" dirty="0" err="1"/>
              <a:t>témoins</a:t>
            </a:r>
            <a:r>
              <a:rPr lang="en-US" sz="1800" u="sng" dirty="0"/>
              <a:t> de </a:t>
            </a:r>
            <a:r>
              <a:rPr lang="en-US" sz="1800" u="sng" dirty="0" err="1"/>
              <a:t>durabilité</a:t>
            </a:r>
            <a:r>
              <a:rPr lang="en-US" sz="1800" u="sng" dirty="0"/>
              <a:t>:</a:t>
            </a:r>
          </a:p>
          <a:p>
            <a:pPr marL="0" indent="0">
              <a:buFont typeface="Arial"/>
              <a:buNone/>
            </a:pPr>
            <a:endParaRPr lang="en-US" dirty="0"/>
          </a:p>
        </p:txBody>
      </p:sp>
      <p:sp>
        <p:nvSpPr>
          <p:cNvPr id="8" name="Espace réservé du contenu 5">
            <a:extLst>
              <a:ext uri="{FF2B5EF4-FFF2-40B4-BE49-F238E27FC236}">
                <a16:creationId xmlns:a16="http://schemas.microsoft.com/office/drawing/2014/main" xmlns="" id="{4967C0BB-1904-4FE8-9506-C13C8A1896ED}"/>
              </a:ext>
            </a:extLst>
          </p:cNvPr>
          <p:cNvSpPr txBox="1">
            <a:spLocks/>
          </p:cNvSpPr>
          <p:nvPr/>
        </p:nvSpPr>
        <p:spPr>
          <a:xfrm>
            <a:off x="554182" y="1004591"/>
            <a:ext cx="7965407" cy="542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endParaRPr lang="en-US" sz="1800" dirty="0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xmlns="" id="{C9D0FB07-AF5C-4FC5-8F8D-828B67B66EDF}"/>
              </a:ext>
            </a:extLst>
          </p:cNvPr>
          <p:cNvGrpSpPr/>
          <p:nvPr/>
        </p:nvGrpSpPr>
        <p:grpSpPr>
          <a:xfrm>
            <a:off x="276308" y="1503495"/>
            <a:ext cx="3023193" cy="2285618"/>
            <a:chOff x="4456594" y="1420980"/>
            <a:chExt cx="4232275" cy="3174496"/>
          </a:xfrm>
        </p:grpSpPr>
        <p:pic>
          <p:nvPicPr>
            <p:cNvPr id="19" name="Picture 2" descr="X:\PUB-O1060000\DGO1.65\_Anciens_agents\ahe\terre armée\03-05-2013\IMG_3705.jpg">
              <a:extLst>
                <a:ext uri="{FF2B5EF4-FFF2-40B4-BE49-F238E27FC236}">
                  <a16:creationId xmlns:a16="http://schemas.microsoft.com/office/drawing/2014/main" xmlns="" id="{3C0BE555-AF7E-4FB4-A3CA-66FEBCFB64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456594" y="1420980"/>
              <a:ext cx="4232275" cy="317449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xmlns="" id="{C8EDADC6-847E-4506-8976-0BBA71EBE686}"/>
                </a:ext>
              </a:extLst>
            </p:cNvPr>
            <p:cNvGrpSpPr/>
            <p:nvPr/>
          </p:nvGrpSpPr>
          <p:grpSpPr>
            <a:xfrm>
              <a:off x="5382699" y="1885739"/>
              <a:ext cx="2239606" cy="2105236"/>
              <a:chOff x="5382699" y="1885739"/>
              <a:chExt cx="2239606" cy="2105236"/>
            </a:xfrm>
          </p:grpSpPr>
          <p:sp>
            <p:nvSpPr>
              <p:cNvPr id="3" name="Forme libre : forme 2">
                <a:extLst>
                  <a:ext uri="{FF2B5EF4-FFF2-40B4-BE49-F238E27FC236}">
                    <a16:creationId xmlns:a16="http://schemas.microsoft.com/office/drawing/2014/main" xmlns="" id="{CF9084CA-F48B-484A-906C-B1731496E7B6}"/>
                  </a:ext>
                </a:extLst>
              </p:cNvPr>
              <p:cNvSpPr/>
              <p:nvPr/>
            </p:nvSpPr>
            <p:spPr>
              <a:xfrm>
                <a:off x="5888831" y="2843213"/>
                <a:ext cx="1254919" cy="1147762"/>
              </a:xfrm>
              <a:custGeom>
                <a:avLst/>
                <a:gdLst>
                  <a:gd name="connsiteX0" fmla="*/ 0 w 1254919"/>
                  <a:gd name="connsiteY0" fmla="*/ 307181 h 1147762"/>
                  <a:gd name="connsiteX1" fmla="*/ 26194 w 1254919"/>
                  <a:gd name="connsiteY1" fmla="*/ 888206 h 1147762"/>
                  <a:gd name="connsiteX2" fmla="*/ 140494 w 1254919"/>
                  <a:gd name="connsiteY2" fmla="*/ 883443 h 1147762"/>
                  <a:gd name="connsiteX3" fmla="*/ 152400 w 1254919"/>
                  <a:gd name="connsiteY3" fmla="*/ 1147762 h 1147762"/>
                  <a:gd name="connsiteX4" fmla="*/ 1140619 w 1254919"/>
                  <a:gd name="connsiteY4" fmla="*/ 1100137 h 1147762"/>
                  <a:gd name="connsiteX5" fmla="*/ 1138238 w 1254919"/>
                  <a:gd name="connsiteY5" fmla="*/ 840581 h 1147762"/>
                  <a:gd name="connsiteX6" fmla="*/ 1254919 w 1254919"/>
                  <a:gd name="connsiteY6" fmla="*/ 828675 h 1147762"/>
                  <a:gd name="connsiteX7" fmla="*/ 1252538 w 1254919"/>
                  <a:gd name="connsiteY7" fmla="*/ 280987 h 1147762"/>
                  <a:gd name="connsiteX8" fmla="*/ 1143000 w 1254919"/>
                  <a:gd name="connsiteY8" fmla="*/ 280987 h 1147762"/>
                  <a:gd name="connsiteX9" fmla="*/ 1138238 w 1254919"/>
                  <a:gd name="connsiteY9" fmla="*/ 0 h 1147762"/>
                  <a:gd name="connsiteX10" fmla="*/ 109538 w 1254919"/>
                  <a:gd name="connsiteY10" fmla="*/ 33337 h 1147762"/>
                  <a:gd name="connsiteX11" fmla="*/ 119063 w 1254919"/>
                  <a:gd name="connsiteY11" fmla="*/ 311943 h 1147762"/>
                  <a:gd name="connsiteX12" fmla="*/ 0 w 1254919"/>
                  <a:gd name="connsiteY12" fmla="*/ 307181 h 1147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54919" h="1147762">
                    <a:moveTo>
                      <a:pt x="0" y="307181"/>
                    </a:moveTo>
                    <a:lnTo>
                      <a:pt x="26194" y="888206"/>
                    </a:lnTo>
                    <a:lnTo>
                      <a:pt x="140494" y="883443"/>
                    </a:lnTo>
                    <a:lnTo>
                      <a:pt x="152400" y="1147762"/>
                    </a:lnTo>
                    <a:lnTo>
                      <a:pt x="1140619" y="1100137"/>
                    </a:lnTo>
                    <a:cubicBezTo>
                      <a:pt x="1139825" y="1013618"/>
                      <a:pt x="1139032" y="927100"/>
                      <a:pt x="1138238" y="840581"/>
                    </a:cubicBezTo>
                    <a:lnTo>
                      <a:pt x="1254919" y="828675"/>
                    </a:lnTo>
                    <a:cubicBezTo>
                      <a:pt x="1254125" y="646112"/>
                      <a:pt x="1253332" y="463550"/>
                      <a:pt x="1252538" y="280987"/>
                    </a:cubicBezTo>
                    <a:lnTo>
                      <a:pt x="1143000" y="280987"/>
                    </a:lnTo>
                    <a:cubicBezTo>
                      <a:pt x="1141413" y="187325"/>
                      <a:pt x="1139825" y="93662"/>
                      <a:pt x="1138238" y="0"/>
                    </a:cubicBezTo>
                    <a:lnTo>
                      <a:pt x="109538" y="33337"/>
                    </a:lnTo>
                    <a:lnTo>
                      <a:pt x="119063" y="311943"/>
                    </a:lnTo>
                    <a:lnTo>
                      <a:pt x="0" y="307181"/>
                    </a:lnTo>
                    <a:close/>
                  </a:path>
                </a:pathLst>
              </a:custGeom>
              <a:noFill/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" name="Connecteur droit avec flèche 4">
                <a:extLst>
                  <a:ext uri="{FF2B5EF4-FFF2-40B4-BE49-F238E27FC236}">
                    <a16:creationId xmlns:a16="http://schemas.microsoft.com/office/drawing/2014/main" xmlns="" id="{582A279B-992E-4E36-9147-613F8F29C7A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472238" y="2482867"/>
                <a:ext cx="30264" cy="386539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Espace réservé du contenu 5">
                <a:extLst>
                  <a:ext uri="{FF2B5EF4-FFF2-40B4-BE49-F238E27FC236}">
                    <a16:creationId xmlns:a16="http://schemas.microsoft.com/office/drawing/2014/main" xmlns="" id="{3A33B4B7-00DB-4A1B-A9C7-59CE8EEE8C2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382699" y="1885739"/>
                <a:ext cx="2239606" cy="66561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1400" kern="1200"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1400" b="1" dirty="0" err="1">
                    <a:solidFill>
                      <a:schemeClr val="bg1"/>
                    </a:solidFill>
                  </a:rPr>
                  <a:t>Ecaille</a:t>
                </a:r>
                <a:r>
                  <a:rPr lang="en-US" sz="14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1400" b="1" dirty="0" err="1">
                    <a:solidFill>
                      <a:schemeClr val="bg1"/>
                    </a:solidFill>
                  </a:rPr>
                  <a:t>témoin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" name="Ellipse 9">
                <a:extLst>
                  <a:ext uri="{FF2B5EF4-FFF2-40B4-BE49-F238E27FC236}">
                    <a16:creationId xmlns:a16="http://schemas.microsoft.com/office/drawing/2014/main" xmlns="" id="{B46C8110-FCF9-4EEA-BCF4-B48CADA00D9F}"/>
                  </a:ext>
                </a:extLst>
              </p:cNvPr>
              <p:cNvSpPr/>
              <p:nvPr/>
            </p:nvSpPr>
            <p:spPr>
              <a:xfrm>
                <a:off x="6353175" y="3390900"/>
                <a:ext cx="119063" cy="126206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xmlns="" id="{814F9798-93E0-4096-8E13-4F387E6E6A96}"/>
                  </a:ext>
                </a:extLst>
              </p:cNvPr>
              <p:cNvSpPr/>
              <p:nvPr/>
            </p:nvSpPr>
            <p:spPr>
              <a:xfrm>
                <a:off x="6599039" y="3381375"/>
                <a:ext cx="119063" cy="126206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xmlns="" id="{136DB195-6BAC-4FEA-9665-79A2619D2349}"/>
                  </a:ext>
                </a:extLst>
              </p:cNvPr>
              <p:cNvSpPr/>
              <p:nvPr/>
            </p:nvSpPr>
            <p:spPr>
              <a:xfrm>
                <a:off x="6844903" y="3371850"/>
                <a:ext cx="119063" cy="126206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xmlns="" id="{9B145145-C4DE-4149-A90B-91B62DDBA683}"/>
                  </a:ext>
                </a:extLst>
              </p:cNvPr>
              <p:cNvSpPr/>
              <p:nvPr/>
            </p:nvSpPr>
            <p:spPr>
              <a:xfrm>
                <a:off x="6096460" y="3390900"/>
                <a:ext cx="119063" cy="126206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xmlns="" id="{0EB1D05D-1A14-4C4B-B249-D5F9FAA5CDAA}"/>
              </a:ext>
            </a:extLst>
          </p:cNvPr>
          <p:cNvGrpSpPr/>
          <p:nvPr/>
        </p:nvGrpSpPr>
        <p:grpSpPr>
          <a:xfrm>
            <a:off x="5942022" y="1448182"/>
            <a:ext cx="2844230" cy="1850966"/>
            <a:chOff x="4472880" y="1448249"/>
            <a:chExt cx="4280214" cy="3168500"/>
          </a:xfrm>
        </p:grpSpPr>
        <p:pic>
          <p:nvPicPr>
            <p:cNvPr id="18" name="Picture 4" descr="Terre armée durabilité 088">
              <a:extLst>
                <a:ext uri="{FF2B5EF4-FFF2-40B4-BE49-F238E27FC236}">
                  <a16:creationId xmlns:a16="http://schemas.microsoft.com/office/drawing/2014/main" xmlns="" id="{7111853C-D47C-434B-A88D-4B47B89D85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472880" y="1448249"/>
              <a:ext cx="4280214" cy="3157637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</p:pic>
        <p:cxnSp>
          <p:nvCxnSpPr>
            <p:cNvPr id="20" name="Connecteur droit avec flèche 19">
              <a:extLst>
                <a:ext uri="{FF2B5EF4-FFF2-40B4-BE49-F238E27FC236}">
                  <a16:creationId xmlns:a16="http://schemas.microsoft.com/office/drawing/2014/main" xmlns="" id="{5465D2F5-7D74-4A3D-946F-0572CA722B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12987" y="3315588"/>
              <a:ext cx="140238" cy="752014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Espace réservé du contenu 5">
              <a:extLst>
                <a:ext uri="{FF2B5EF4-FFF2-40B4-BE49-F238E27FC236}">
                  <a16:creationId xmlns:a16="http://schemas.microsoft.com/office/drawing/2014/main" xmlns="" id="{0DDFB34F-F390-4D0B-918C-1AD3B68857EE}"/>
                </a:ext>
              </a:extLst>
            </p:cNvPr>
            <p:cNvSpPr txBox="1">
              <a:spLocks/>
            </p:cNvSpPr>
            <p:nvPr/>
          </p:nvSpPr>
          <p:spPr>
            <a:xfrm>
              <a:off x="5614531" y="4067602"/>
              <a:ext cx="2399241" cy="54914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77500" lnSpcReduction="2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400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400" b="1" dirty="0" err="1">
                  <a:solidFill>
                    <a:schemeClr val="bg1"/>
                  </a:solidFill>
                </a:rPr>
                <a:t>Attelage</a:t>
              </a:r>
              <a:r>
                <a:rPr lang="en-US" sz="1400" b="1" dirty="0">
                  <a:solidFill>
                    <a:schemeClr val="bg1"/>
                  </a:solidFill>
                </a:rPr>
                <a:t> </a:t>
              </a:r>
              <a:r>
                <a:rPr lang="en-US" sz="1400" b="1" dirty="0" err="1">
                  <a:solidFill>
                    <a:schemeClr val="bg1"/>
                  </a:solidFill>
                </a:rPr>
                <a:t>d’extraction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xmlns="" id="{33A06572-6EB7-4EB8-9745-18A55F80C884}"/>
              </a:ext>
            </a:extLst>
          </p:cNvPr>
          <p:cNvGrpSpPr/>
          <p:nvPr/>
        </p:nvGrpSpPr>
        <p:grpSpPr>
          <a:xfrm>
            <a:off x="3701866" y="3380267"/>
            <a:ext cx="4902530" cy="1207723"/>
            <a:chOff x="3234969" y="3002279"/>
            <a:chExt cx="4705071" cy="1543197"/>
          </a:xfrm>
        </p:grpSpPr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xmlns="" id="{A1E800E7-CDEF-4A40-A852-48D6AC589EB7}"/>
                </a:ext>
              </a:extLst>
            </p:cNvPr>
            <p:cNvGrpSpPr/>
            <p:nvPr/>
          </p:nvGrpSpPr>
          <p:grpSpPr>
            <a:xfrm>
              <a:off x="3234969" y="3002279"/>
              <a:ext cx="4705071" cy="1543197"/>
              <a:chOff x="3516088" y="2971374"/>
              <a:chExt cx="5447524" cy="1669403"/>
            </a:xfrm>
          </p:grpSpPr>
          <p:pic>
            <p:nvPicPr>
              <p:cNvPr id="27" name="Image 26">
                <a:extLst>
                  <a:ext uri="{FF2B5EF4-FFF2-40B4-BE49-F238E27FC236}">
                    <a16:creationId xmlns:a16="http://schemas.microsoft.com/office/drawing/2014/main" xmlns="" id="{900ECFA2-CDB6-4EC6-A364-9999FBA2DC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16088" y="2971374"/>
                <a:ext cx="5447524" cy="1669403"/>
              </a:xfrm>
              <a:prstGeom prst="rect">
                <a:avLst/>
              </a:prstGeom>
            </p:spPr>
          </p:pic>
          <p:cxnSp>
            <p:nvCxnSpPr>
              <p:cNvPr id="28" name="Connecteur droit avec flèche 27">
                <a:extLst>
                  <a:ext uri="{FF2B5EF4-FFF2-40B4-BE49-F238E27FC236}">
                    <a16:creationId xmlns:a16="http://schemas.microsoft.com/office/drawing/2014/main" xmlns="" id="{854B84FA-AD1D-454B-AFF8-C712DEB05A07}"/>
                  </a:ext>
                </a:extLst>
              </p:cNvPr>
              <p:cNvCxnSpPr/>
              <p:nvPr/>
            </p:nvCxnSpPr>
            <p:spPr>
              <a:xfrm flipV="1">
                <a:off x="6239850" y="3563061"/>
                <a:ext cx="2604581" cy="67297"/>
              </a:xfrm>
              <a:prstGeom prst="straightConnector1">
                <a:avLst/>
              </a:prstGeom>
              <a:ln w="76200">
                <a:solidFill>
                  <a:schemeClr val="tx1">
                    <a:lumMod val="95000"/>
                    <a:lumOff val="5000"/>
                  </a:schemeClr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Espace réservé du contenu 5">
                <a:extLst>
                  <a:ext uri="{FF2B5EF4-FFF2-40B4-BE49-F238E27FC236}">
                    <a16:creationId xmlns:a16="http://schemas.microsoft.com/office/drawing/2014/main" xmlns="" id="{E71F7E37-2904-43D9-8BB1-5EAC1E51D35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95600" y="3167868"/>
                <a:ext cx="1103264" cy="43701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70000" lnSpcReduction="20000"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1400" kern="1200"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/>
                  <a:buNone/>
                </a:pPr>
                <a:r>
                  <a:rPr lang="en-US" b="1" dirty="0"/>
                  <a:t>60 cm</a:t>
                </a:r>
              </a:p>
            </p:txBody>
          </p:sp>
        </p:grpSp>
        <p:sp>
          <p:nvSpPr>
            <p:cNvPr id="25" name="Accolade fermante 24">
              <a:extLst>
                <a:ext uri="{FF2B5EF4-FFF2-40B4-BE49-F238E27FC236}">
                  <a16:creationId xmlns:a16="http://schemas.microsoft.com/office/drawing/2014/main" xmlns="" id="{F3C51F35-7811-4CA5-B072-9E0EEFC94994}"/>
                </a:ext>
              </a:extLst>
            </p:cNvPr>
            <p:cNvSpPr/>
            <p:nvPr/>
          </p:nvSpPr>
          <p:spPr>
            <a:xfrm rot="5247197">
              <a:off x="6634791" y="3073210"/>
              <a:ext cx="277711" cy="1976408"/>
            </a:xfrm>
            <a:prstGeom prst="rightBrace">
              <a:avLst>
                <a:gd name="adj1" fmla="val 63221"/>
                <a:gd name="adj2" fmla="val 49091"/>
              </a:avLst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Espace réservé du contenu 5">
              <a:extLst>
                <a:ext uri="{FF2B5EF4-FFF2-40B4-BE49-F238E27FC236}">
                  <a16:creationId xmlns:a16="http://schemas.microsoft.com/office/drawing/2014/main" xmlns="" id="{E97AF41B-AF70-41D5-B25D-AF31C02C4962}"/>
                </a:ext>
              </a:extLst>
            </p:cNvPr>
            <p:cNvSpPr txBox="1">
              <a:spLocks/>
            </p:cNvSpPr>
            <p:nvPr/>
          </p:nvSpPr>
          <p:spPr>
            <a:xfrm>
              <a:off x="5981806" y="4197444"/>
              <a:ext cx="1832155" cy="33696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400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400" b="1" dirty="0">
                  <a:solidFill>
                    <a:schemeClr val="bg1"/>
                  </a:solidFill>
                </a:rPr>
                <a:t>Armature </a:t>
              </a:r>
              <a:r>
                <a:rPr lang="en-US" sz="1400" b="1" dirty="0" err="1">
                  <a:solidFill>
                    <a:schemeClr val="bg1"/>
                  </a:solidFill>
                </a:rPr>
                <a:t>témoin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xmlns="" id="{1D2EF7C2-B784-46C5-BA1A-7B2110BDA1E4}"/>
              </a:ext>
            </a:extLst>
          </p:cNvPr>
          <p:cNvGrpSpPr/>
          <p:nvPr/>
        </p:nvGrpSpPr>
        <p:grpSpPr>
          <a:xfrm>
            <a:off x="3369730" y="1448182"/>
            <a:ext cx="2501517" cy="1838847"/>
            <a:chOff x="361923" y="1635886"/>
            <a:chExt cx="2770109" cy="2006037"/>
          </a:xfrm>
        </p:grpSpPr>
        <p:pic>
          <p:nvPicPr>
            <p:cNvPr id="31" name="Picture 4" descr="Terre armée durabilité 093">
              <a:extLst>
                <a:ext uri="{FF2B5EF4-FFF2-40B4-BE49-F238E27FC236}">
                  <a16:creationId xmlns:a16="http://schemas.microsoft.com/office/drawing/2014/main" xmlns="" id="{9ADDDC7A-9C3E-488B-B106-2966B227F6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61923" y="1635886"/>
              <a:ext cx="2770109" cy="2006037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</p:pic>
        <p:sp>
          <p:nvSpPr>
            <p:cNvPr id="32" name="Forme libre : forme 31">
              <a:extLst>
                <a:ext uri="{FF2B5EF4-FFF2-40B4-BE49-F238E27FC236}">
                  <a16:creationId xmlns:a16="http://schemas.microsoft.com/office/drawing/2014/main" xmlns="" id="{E817E92D-5F9E-4B54-8779-645352BC5167}"/>
                </a:ext>
              </a:extLst>
            </p:cNvPr>
            <p:cNvSpPr/>
            <p:nvPr/>
          </p:nvSpPr>
          <p:spPr>
            <a:xfrm>
              <a:off x="1321592" y="2147888"/>
              <a:ext cx="554833" cy="671512"/>
            </a:xfrm>
            <a:custGeom>
              <a:avLst/>
              <a:gdLst>
                <a:gd name="connsiteX0" fmla="*/ 550071 w 554833"/>
                <a:gd name="connsiteY0" fmla="*/ 254793 h 671512"/>
                <a:gd name="connsiteX1" fmla="*/ 552452 w 554833"/>
                <a:gd name="connsiteY1" fmla="*/ 209550 h 671512"/>
                <a:gd name="connsiteX2" fmla="*/ 554833 w 554833"/>
                <a:gd name="connsiteY2" fmla="*/ 202406 h 671512"/>
                <a:gd name="connsiteX3" fmla="*/ 552452 w 554833"/>
                <a:gd name="connsiteY3" fmla="*/ 135731 h 671512"/>
                <a:gd name="connsiteX4" fmla="*/ 550071 w 554833"/>
                <a:gd name="connsiteY4" fmla="*/ 119062 h 671512"/>
                <a:gd name="connsiteX5" fmla="*/ 545308 w 554833"/>
                <a:gd name="connsiteY5" fmla="*/ 107156 h 671512"/>
                <a:gd name="connsiteX6" fmla="*/ 540546 w 554833"/>
                <a:gd name="connsiteY6" fmla="*/ 90487 h 671512"/>
                <a:gd name="connsiteX7" fmla="*/ 535783 w 554833"/>
                <a:gd name="connsiteY7" fmla="*/ 83343 h 671512"/>
                <a:gd name="connsiteX8" fmla="*/ 533402 w 554833"/>
                <a:gd name="connsiteY8" fmla="*/ 73818 h 671512"/>
                <a:gd name="connsiteX9" fmla="*/ 526258 w 554833"/>
                <a:gd name="connsiteY9" fmla="*/ 64293 h 671512"/>
                <a:gd name="connsiteX10" fmla="*/ 516733 w 554833"/>
                <a:gd name="connsiteY10" fmla="*/ 47625 h 671512"/>
                <a:gd name="connsiteX11" fmla="*/ 511971 w 554833"/>
                <a:gd name="connsiteY11" fmla="*/ 40481 h 671512"/>
                <a:gd name="connsiteX12" fmla="*/ 492921 w 554833"/>
                <a:gd name="connsiteY12" fmla="*/ 33337 h 671512"/>
                <a:gd name="connsiteX13" fmla="*/ 478633 w 554833"/>
                <a:gd name="connsiteY13" fmla="*/ 28575 h 671512"/>
                <a:gd name="connsiteX14" fmla="*/ 459583 w 554833"/>
                <a:gd name="connsiteY14" fmla="*/ 21431 h 671512"/>
                <a:gd name="connsiteX15" fmla="*/ 445296 w 554833"/>
                <a:gd name="connsiteY15" fmla="*/ 9525 h 671512"/>
                <a:gd name="connsiteX16" fmla="*/ 431008 w 554833"/>
                <a:gd name="connsiteY16" fmla="*/ 0 h 671512"/>
                <a:gd name="connsiteX17" fmla="*/ 383383 w 554833"/>
                <a:gd name="connsiteY17" fmla="*/ 4762 h 671512"/>
                <a:gd name="connsiteX18" fmla="*/ 366714 w 554833"/>
                <a:gd name="connsiteY18" fmla="*/ 9525 h 671512"/>
                <a:gd name="connsiteX19" fmla="*/ 357189 w 554833"/>
                <a:gd name="connsiteY19" fmla="*/ 11906 h 671512"/>
                <a:gd name="connsiteX20" fmla="*/ 345283 w 554833"/>
                <a:gd name="connsiteY20" fmla="*/ 23812 h 671512"/>
                <a:gd name="connsiteX21" fmla="*/ 338139 w 554833"/>
                <a:gd name="connsiteY21" fmla="*/ 28575 h 671512"/>
                <a:gd name="connsiteX22" fmla="*/ 252414 w 554833"/>
                <a:gd name="connsiteY22" fmla="*/ 30956 h 671512"/>
                <a:gd name="connsiteX23" fmla="*/ 226221 w 554833"/>
                <a:gd name="connsiteY23" fmla="*/ 50006 h 671512"/>
                <a:gd name="connsiteX24" fmla="*/ 219077 w 554833"/>
                <a:gd name="connsiteY24" fmla="*/ 54768 h 671512"/>
                <a:gd name="connsiteX25" fmla="*/ 202408 w 554833"/>
                <a:gd name="connsiteY25" fmla="*/ 71437 h 671512"/>
                <a:gd name="connsiteX26" fmla="*/ 188121 w 554833"/>
                <a:gd name="connsiteY26" fmla="*/ 85725 h 671512"/>
                <a:gd name="connsiteX27" fmla="*/ 169071 w 554833"/>
                <a:gd name="connsiteY27" fmla="*/ 92868 h 671512"/>
                <a:gd name="connsiteX28" fmla="*/ 161927 w 554833"/>
                <a:gd name="connsiteY28" fmla="*/ 100012 h 671512"/>
                <a:gd name="connsiteX29" fmla="*/ 147639 w 554833"/>
                <a:gd name="connsiteY29" fmla="*/ 128587 h 671512"/>
                <a:gd name="connsiteX30" fmla="*/ 145258 w 554833"/>
                <a:gd name="connsiteY30" fmla="*/ 135731 h 671512"/>
                <a:gd name="connsiteX31" fmla="*/ 130971 w 554833"/>
                <a:gd name="connsiteY31" fmla="*/ 166687 h 671512"/>
                <a:gd name="connsiteX32" fmla="*/ 126208 w 554833"/>
                <a:gd name="connsiteY32" fmla="*/ 176212 h 671512"/>
                <a:gd name="connsiteX33" fmla="*/ 123827 w 554833"/>
                <a:gd name="connsiteY33" fmla="*/ 183356 h 671512"/>
                <a:gd name="connsiteX34" fmla="*/ 114302 w 554833"/>
                <a:gd name="connsiteY34" fmla="*/ 192881 h 671512"/>
                <a:gd name="connsiteX35" fmla="*/ 109539 w 554833"/>
                <a:gd name="connsiteY35" fmla="*/ 202406 h 671512"/>
                <a:gd name="connsiteX36" fmla="*/ 90489 w 554833"/>
                <a:gd name="connsiteY36" fmla="*/ 219075 h 671512"/>
                <a:gd name="connsiteX37" fmla="*/ 80964 w 554833"/>
                <a:gd name="connsiteY37" fmla="*/ 228600 h 671512"/>
                <a:gd name="connsiteX38" fmla="*/ 76202 w 554833"/>
                <a:gd name="connsiteY38" fmla="*/ 245268 h 671512"/>
                <a:gd name="connsiteX39" fmla="*/ 64296 w 554833"/>
                <a:gd name="connsiteY39" fmla="*/ 261937 h 671512"/>
                <a:gd name="connsiteX40" fmla="*/ 50008 w 554833"/>
                <a:gd name="connsiteY40" fmla="*/ 288131 h 671512"/>
                <a:gd name="connsiteX41" fmla="*/ 40483 w 554833"/>
                <a:gd name="connsiteY41" fmla="*/ 304800 h 671512"/>
                <a:gd name="connsiteX42" fmla="*/ 30958 w 554833"/>
                <a:gd name="connsiteY42" fmla="*/ 330993 h 671512"/>
                <a:gd name="connsiteX43" fmla="*/ 23814 w 554833"/>
                <a:gd name="connsiteY43" fmla="*/ 342900 h 671512"/>
                <a:gd name="connsiteX44" fmla="*/ 19052 w 554833"/>
                <a:gd name="connsiteY44" fmla="*/ 352425 h 671512"/>
                <a:gd name="connsiteX45" fmla="*/ 16671 w 554833"/>
                <a:gd name="connsiteY45" fmla="*/ 395287 h 671512"/>
                <a:gd name="connsiteX46" fmla="*/ 11908 w 554833"/>
                <a:gd name="connsiteY46" fmla="*/ 402431 h 671512"/>
                <a:gd name="connsiteX47" fmla="*/ 4764 w 554833"/>
                <a:gd name="connsiteY47" fmla="*/ 423862 h 671512"/>
                <a:gd name="connsiteX48" fmla="*/ 2383 w 554833"/>
                <a:gd name="connsiteY48" fmla="*/ 433387 h 671512"/>
                <a:gd name="connsiteX49" fmla="*/ 2 w 554833"/>
                <a:gd name="connsiteY49" fmla="*/ 440531 h 671512"/>
                <a:gd name="connsiteX50" fmla="*/ 2383 w 554833"/>
                <a:gd name="connsiteY50" fmla="*/ 469106 h 671512"/>
                <a:gd name="connsiteX51" fmla="*/ 11908 w 554833"/>
                <a:gd name="connsiteY51" fmla="*/ 483393 h 671512"/>
                <a:gd name="connsiteX52" fmla="*/ 14289 w 554833"/>
                <a:gd name="connsiteY52" fmla="*/ 492918 h 671512"/>
                <a:gd name="connsiteX53" fmla="*/ 16671 w 554833"/>
                <a:gd name="connsiteY53" fmla="*/ 504825 h 671512"/>
                <a:gd name="connsiteX54" fmla="*/ 21433 w 554833"/>
                <a:gd name="connsiteY54" fmla="*/ 514350 h 671512"/>
                <a:gd name="connsiteX55" fmla="*/ 26196 w 554833"/>
                <a:gd name="connsiteY55" fmla="*/ 533400 h 671512"/>
                <a:gd name="connsiteX56" fmla="*/ 38102 w 554833"/>
                <a:gd name="connsiteY56" fmla="*/ 564356 h 671512"/>
                <a:gd name="connsiteX57" fmla="*/ 42864 w 554833"/>
                <a:gd name="connsiteY57" fmla="*/ 571500 h 671512"/>
                <a:gd name="connsiteX58" fmla="*/ 50008 w 554833"/>
                <a:gd name="connsiteY58" fmla="*/ 585787 h 671512"/>
                <a:gd name="connsiteX59" fmla="*/ 64296 w 554833"/>
                <a:gd name="connsiteY59" fmla="*/ 595312 h 671512"/>
                <a:gd name="connsiteX60" fmla="*/ 83346 w 554833"/>
                <a:gd name="connsiteY60" fmla="*/ 609600 h 671512"/>
                <a:gd name="connsiteX61" fmla="*/ 104777 w 554833"/>
                <a:gd name="connsiteY61" fmla="*/ 628650 h 671512"/>
                <a:gd name="connsiteX62" fmla="*/ 111921 w 554833"/>
                <a:gd name="connsiteY62" fmla="*/ 635793 h 671512"/>
                <a:gd name="connsiteX63" fmla="*/ 128589 w 554833"/>
                <a:gd name="connsiteY63" fmla="*/ 638175 h 671512"/>
                <a:gd name="connsiteX64" fmla="*/ 135733 w 554833"/>
                <a:gd name="connsiteY64" fmla="*/ 642937 h 671512"/>
                <a:gd name="connsiteX65" fmla="*/ 164308 w 554833"/>
                <a:gd name="connsiteY65" fmla="*/ 647700 h 671512"/>
                <a:gd name="connsiteX66" fmla="*/ 197646 w 554833"/>
                <a:gd name="connsiteY66" fmla="*/ 659606 h 671512"/>
                <a:gd name="connsiteX67" fmla="*/ 207171 w 554833"/>
                <a:gd name="connsiteY67" fmla="*/ 661987 h 671512"/>
                <a:gd name="connsiteX68" fmla="*/ 228602 w 554833"/>
                <a:gd name="connsiteY68" fmla="*/ 669131 h 671512"/>
                <a:gd name="connsiteX69" fmla="*/ 300039 w 554833"/>
                <a:gd name="connsiteY69" fmla="*/ 671512 h 671512"/>
                <a:gd name="connsiteX70" fmla="*/ 330996 w 554833"/>
                <a:gd name="connsiteY70" fmla="*/ 669131 h 671512"/>
                <a:gd name="connsiteX71" fmla="*/ 350046 w 554833"/>
                <a:gd name="connsiteY71" fmla="*/ 666750 h 671512"/>
                <a:gd name="connsiteX72" fmla="*/ 354808 w 554833"/>
                <a:gd name="connsiteY72" fmla="*/ 659606 h 671512"/>
                <a:gd name="connsiteX73" fmla="*/ 361952 w 554833"/>
                <a:gd name="connsiteY73" fmla="*/ 657225 h 671512"/>
                <a:gd name="connsiteX74" fmla="*/ 369096 w 554833"/>
                <a:gd name="connsiteY74" fmla="*/ 652462 h 671512"/>
                <a:gd name="connsiteX75" fmla="*/ 376239 w 554833"/>
                <a:gd name="connsiteY75" fmla="*/ 650081 h 671512"/>
                <a:gd name="connsiteX76" fmla="*/ 378621 w 554833"/>
                <a:gd name="connsiteY76" fmla="*/ 642937 h 671512"/>
                <a:gd name="connsiteX77" fmla="*/ 385764 w 554833"/>
                <a:gd name="connsiteY77" fmla="*/ 638175 h 671512"/>
                <a:gd name="connsiteX78" fmla="*/ 395289 w 554833"/>
                <a:gd name="connsiteY78" fmla="*/ 623887 h 671512"/>
                <a:gd name="connsiteX79" fmla="*/ 402433 w 554833"/>
                <a:gd name="connsiteY79" fmla="*/ 609600 h 671512"/>
                <a:gd name="connsiteX80" fmla="*/ 409577 w 554833"/>
                <a:gd name="connsiteY80" fmla="*/ 604837 h 671512"/>
                <a:gd name="connsiteX81" fmla="*/ 411958 w 554833"/>
                <a:gd name="connsiteY81" fmla="*/ 597693 h 671512"/>
                <a:gd name="connsiteX82" fmla="*/ 419102 w 554833"/>
                <a:gd name="connsiteY82" fmla="*/ 592931 h 671512"/>
                <a:gd name="connsiteX83" fmla="*/ 426246 w 554833"/>
                <a:gd name="connsiteY83" fmla="*/ 583406 h 671512"/>
                <a:gd name="connsiteX84" fmla="*/ 435771 w 554833"/>
                <a:gd name="connsiteY84" fmla="*/ 569118 h 671512"/>
                <a:gd name="connsiteX85" fmla="*/ 445296 w 554833"/>
                <a:gd name="connsiteY85" fmla="*/ 554831 h 671512"/>
                <a:gd name="connsiteX86" fmla="*/ 447677 w 554833"/>
                <a:gd name="connsiteY86" fmla="*/ 547687 h 671512"/>
                <a:gd name="connsiteX87" fmla="*/ 452439 w 554833"/>
                <a:gd name="connsiteY87" fmla="*/ 540543 h 671512"/>
                <a:gd name="connsiteX88" fmla="*/ 461964 w 554833"/>
                <a:gd name="connsiteY88" fmla="*/ 523875 h 671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554833" h="671512">
                  <a:moveTo>
                    <a:pt x="550071" y="254793"/>
                  </a:moveTo>
                  <a:cubicBezTo>
                    <a:pt x="550865" y="239712"/>
                    <a:pt x="551085" y="224590"/>
                    <a:pt x="552452" y="209550"/>
                  </a:cubicBezTo>
                  <a:cubicBezTo>
                    <a:pt x="552679" y="207050"/>
                    <a:pt x="554833" y="204916"/>
                    <a:pt x="554833" y="202406"/>
                  </a:cubicBezTo>
                  <a:cubicBezTo>
                    <a:pt x="554833" y="180167"/>
                    <a:pt x="553721" y="157934"/>
                    <a:pt x="552452" y="135731"/>
                  </a:cubicBezTo>
                  <a:cubicBezTo>
                    <a:pt x="552132" y="130127"/>
                    <a:pt x="551432" y="124507"/>
                    <a:pt x="550071" y="119062"/>
                  </a:cubicBezTo>
                  <a:cubicBezTo>
                    <a:pt x="549034" y="114915"/>
                    <a:pt x="546660" y="111211"/>
                    <a:pt x="545308" y="107156"/>
                  </a:cubicBezTo>
                  <a:cubicBezTo>
                    <a:pt x="543782" y="102580"/>
                    <a:pt x="542839" y="95073"/>
                    <a:pt x="540546" y="90487"/>
                  </a:cubicBezTo>
                  <a:cubicBezTo>
                    <a:pt x="539266" y="87927"/>
                    <a:pt x="537371" y="85724"/>
                    <a:pt x="535783" y="83343"/>
                  </a:cubicBezTo>
                  <a:cubicBezTo>
                    <a:pt x="534989" y="80168"/>
                    <a:pt x="534866" y="76745"/>
                    <a:pt x="533402" y="73818"/>
                  </a:cubicBezTo>
                  <a:cubicBezTo>
                    <a:pt x="531627" y="70268"/>
                    <a:pt x="527732" y="67978"/>
                    <a:pt x="526258" y="64293"/>
                  </a:cubicBezTo>
                  <a:cubicBezTo>
                    <a:pt x="518951" y="46026"/>
                    <a:pt x="530804" y="52315"/>
                    <a:pt x="516733" y="47625"/>
                  </a:cubicBezTo>
                  <a:cubicBezTo>
                    <a:pt x="515146" y="45244"/>
                    <a:pt x="514169" y="42313"/>
                    <a:pt x="511971" y="40481"/>
                  </a:cubicBezTo>
                  <a:cubicBezTo>
                    <a:pt x="505982" y="35490"/>
                    <a:pt x="499931" y="35440"/>
                    <a:pt x="492921" y="33337"/>
                  </a:cubicBezTo>
                  <a:cubicBezTo>
                    <a:pt x="488112" y="31895"/>
                    <a:pt x="483123" y="30820"/>
                    <a:pt x="478633" y="28575"/>
                  </a:cubicBezTo>
                  <a:cubicBezTo>
                    <a:pt x="466181" y="22348"/>
                    <a:pt x="472552" y="24673"/>
                    <a:pt x="459583" y="21431"/>
                  </a:cubicBezTo>
                  <a:cubicBezTo>
                    <a:pt x="434042" y="4403"/>
                    <a:pt x="472810" y="30924"/>
                    <a:pt x="445296" y="9525"/>
                  </a:cubicBezTo>
                  <a:cubicBezTo>
                    <a:pt x="440778" y="6011"/>
                    <a:pt x="431008" y="0"/>
                    <a:pt x="431008" y="0"/>
                  </a:cubicBezTo>
                  <a:cubicBezTo>
                    <a:pt x="407977" y="1645"/>
                    <a:pt x="402106" y="1018"/>
                    <a:pt x="383383" y="4762"/>
                  </a:cubicBezTo>
                  <a:cubicBezTo>
                    <a:pt x="370966" y="7245"/>
                    <a:pt x="377313" y="6496"/>
                    <a:pt x="366714" y="9525"/>
                  </a:cubicBezTo>
                  <a:cubicBezTo>
                    <a:pt x="363567" y="10424"/>
                    <a:pt x="360364" y="11112"/>
                    <a:pt x="357189" y="11906"/>
                  </a:cubicBezTo>
                  <a:cubicBezTo>
                    <a:pt x="338143" y="24604"/>
                    <a:pt x="361157" y="7938"/>
                    <a:pt x="345283" y="23812"/>
                  </a:cubicBezTo>
                  <a:cubicBezTo>
                    <a:pt x="343259" y="25836"/>
                    <a:pt x="340993" y="28355"/>
                    <a:pt x="338139" y="28575"/>
                  </a:cubicBezTo>
                  <a:cubicBezTo>
                    <a:pt x="309637" y="30768"/>
                    <a:pt x="280989" y="30162"/>
                    <a:pt x="252414" y="30956"/>
                  </a:cubicBezTo>
                  <a:cubicBezTo>
                    <a:pt x="236043" y="44053"/>
                    <a:pt x="244731" y="37666"/>
                    <a:pt x="226221" y="50006"/>
                  </a:cubicBezTo>
                  <a:lnTo>
                    <a:pt x="219077" y="54768"/>
                  </a:lnTo>
                  <a:cubicBezTo>
                    <a:pt x="205154" y="73332"/>
                    <a:pt x="219506" y="56048"/>
                    <a:pt x="202408" y="71437"/>
                  </a:cubicBezTo>
                  <a:cubicBezTo>
                    <a:pt x="197402" y="75943"/>
                    <a:pt x="194655" y="84092"/>
                    <a:pt x="188121" y="85725"/>
                  </a:cubicBezTo>
                  <a:cubicBezTo>
                    <a:pt x="175152" y="88967"/>
                    <a:pt x="181523" y="86643"/>
                    <a:pt x="169071" y="92868"/>
                  </a:cubicBezTo>
                  <a:cubicBezTo>
                    <a:pt x="166690" y="95249"/>
                    <a:pt x="163948" y="97318"/>
                    <a:pt x="161927" y="100012"/>
                  </a:cubicBezTo>
                  <a:cubicBezTo>
                    <a:pt x="155583" y="108470"/>
                    <a:pt x="151499" y="118938"/>
                    <a:pt x="147639" y="128587"/>
                  </a:cubicBezTo>
                  <a:cubicBezTo>
                    <a:pt x="146707" y="130918"/>
                    <a:pt x="146139" y="133381"/>
                    <a:pt x="145258" y="135731"/>
                  </a:cubicBezTo>
                  <a:cubicBezTo>
                    <a:pt x="139710" y="150528"/>
                    <a:pt x="139335" y="149961"/>
                    <a:pt x="130971" y="166687"/>
                  </a:cubicBezTo>
                  <a:cubicBezTo>
                    <a:pt x="129383" y="169862"/>
                    <a:pt x="127330" y="172844"/>
                    <a:pt x="126208" y="176212"/>
                  </a:cubicBezTo>
                  <a:cubicBezTo>
                    <a:pt x="125414" y="178593"/>
                    <a:pt x="125286" y="181313"/>
                    <a:pt x="123827" y="183356"/>
                  </a:cubicBezTo>
                  <a:cubicBezTo>
                    <a:pt x="121217" y="187010"/>
                    <a:pt x="116996" y="189289"/>
                    <a:pt x="114302" y="192881"/>
                  </a:cubicBezTo>
                  <a:cubicBezTo>
                    <a:pt x="112172" y="195721"/>
                    <a:pt x="111718" y="199604"/>
                    <a:pt x="109539" y="202406"/>
                  </a:cubicBezTo>
                  <a:cubicBezTo>
                    <a:pt x="94600" y="221613"/>
                    <a:pt x="102818" y="208507"/>
                    <a:pt x="90489" y="219075"/>
                  </a:cubicBezTo>
                  <a:cubicBezTo>
                    <a:pt x="87080" y="221997"/>
                    <a:pt x="84139" y="225425"/>
                    <a:pt x="80964" y="228600"/>
                  </a:cubicBezTo>
                  <a:cubicBezTo>
                    <a:pt x="80201" y="231652"/>
                    <a:pt x="77910" y="241852"/>
                    <a:pt x="76202" y="245268"/>
                  </a:cubicBezTo>
                  <a:cubicBezTo>
                    <a:pt x="74463" y="248746"/>
                    <a:pt x="65911" y="259784"/>
                    <a:pt x="64296" y="261937"/>
                  </a:cubicBezTo>
                  <a:cubicBezTo>
                    <a:pt x="52192" y="298246"/>
                    <a:pt x="68474" y="254892"/>
                    <a:pt x="50008" y="288131"/>
                  </a:cubicBezTo>
                  <a:cubicBezTo>
                    <a:pt x="38015" y="309718"/>
                    <a:pt x="58992" y="286291"/>
                    <a:pt x="40483" y="304800"/>
                  </a:cubicBezTo>
                  <a:cubicBezTo>
                    <a:pt x="38258" y="311475"/>
                    <a:pt x="34274" y="324361"/>
                    <a:pt x="30958" y="330993"/>
                  </a:cubicBezTo>
                  <a:cubicBezTo>
                    <a:pt x="28888" y="335133"/>
                    <a:pt x="26062" y="338854"/>
                    <a:pt x="23814" y="342900"/>
                  </a:cubicBezTo>
                  <a:cubicBezTo>
                    <a:pt x="22090" y="346003"/>
                    <a:pt x="20639" y="349250"/>
                    <a:pt x="19052" y="352425"/>
                  </a:cubicBezTo>
                  <a:cubicBezTo>
                    <a:pt x="18258" y="366712"/>
                    <a:pt x="18695" y="381121"/>
                    <a:pt x="16671" y="395287"/>
                  </a:cubicBezTo>
                  <a:cubicBezTo>
                    <a:pt x="16266" y="398120"/>
                    <a:pt x="12913" y="399751"/>
                    <a:pt x="11908" y="402431"/>
                  </a:cubicBezTo>
                  <a:cubicBezTo>
                    <a:pt x="-1940" y="439356"/>
                    <a:pt x="20784" y="391826"/>
                    <a:pt x="4764" y="423862"/>
                  </a:cubicBezTo>
                  <a:cubicBezTo>
                    <a:pt x="3970" y="427037"/>
                    <a:pt x="3282" y="430240"/>
                    <a:pt x="2383" y="433387"/>
                  </a:cubicBezTo>
                  <a:cubicBezTo>
                    <a:pt x="1693" y="435801"/>
                    <a:pt x="2" y="438021"/>
                    <a:pt x="2" y="440531"/>
                  </a:cubicBezTo>
                  <a:cubicBezTo>
                    <a:pt x="2" y="450089"/>
                    <a:pt x="-175" y="459897"/>
                    <a:pt x="2383" y="469106"/>
                  </a:cubicBezTo>
                  <a:cubicBezTo>
                    <a:pt x="3915" y="474621"/>
                    <a:pt x="8733" y="478631"/>
                    <a:pt x="11908" y="483393"/>
                  </a:cubicBezTo>
                  <a:cubicBezTo>
                    <a:pt x="12702" y="486568"/>
                    <a:pt x="13579" y="489723"/>
                    <a:pt x="14289" y="492918"/>
                  </a:cubicBezTo>
                  <a:cubicBezTo>
                    <a:pt x="15167" y="496869"/>
                    <a:pt x="15391" y="500985"/>
                    <a:pt x="16671" y="504825"/>
                  </a:cubicBezTo>
                  <a:cubicBezTo>
                    <a:pt x="17794" y="508193"/>
                    <a:pt x="20310" y="510982"/>
                    <a:pt x="21433" y="514350"/>
                  </a:cubicBezTo>
                  <a:cubicBezTo>
                    <a:pt x="23503" y="520560"/>
                    <a:pt x="24398" y="527106"/>
                    <a:pt x="26196" y="533400"/>
                  </a:cubicBezTo>
                  <a:cubicBezTo>
                    <a:pt x="28963" y="543085"/>
                    <a:pt x="33685" y="555521"/>
                    <a:pt x="38102" y="564356"/>
                  </a:cubicBezTo>
                  <a:cubicBezTo>
                    <a:pt x="39382" y="566916"/>
                    <a:pt x="41474" y="568998"/>
                    <a:pt x="42864" y="571500"/>
                  </a:cubicBezTo>
                  <a:cubicBezTo>
                    <a:pt x="45450" y="576154"/>
                    <a:pt x="46446" y="581829"/>
                    <a:pt x="50008" y="585787"/>
                  </a:cubicBezTo>
                  <a:cubicBezTo>
                    <a:pt x="53837" y="590041"/>
                    <a:pt x="59717" y="591878"/>
                    <a:pt x="64296" y="595312"/>
                  </a:cubicBezTo>
                  <a:cubicBezTo>
                    <a:pt x="70646" y="600075"/>
                    <a:pt x="77733" y="603987"/>
                    <a:pt x="83346" y="609600"/>
                  </a:cubicBezTo>
                  <a:cubicBezTo>
                    <a:pt x="112909" y="639163"/>
                    <a:pt x="80261" y="607637"/>
                    <a:pt x="104777" y="628650"/>
                  </a:cubicBezTo>
                  <a:cubicBezTo>
                    <a:pt x="107334" y="630841"/>
                    <a:pt x="108794" y="634542"/>
                    <a:pt x="111921" y="635793"/>
                  </a:cubicBezTo>
                  <a:cubicBezTo>
                    <a:pt x="117132" y="637877"/>
                    <a:pt x="123033" y="637381"/>
                    <a:pt x="128589" y="638175"/>
                  </a:cubicBezTo>
                  <a:cubicBezTo>
                    <a:pt x="130970" y="639762"/>
                    <a:pt x="133102" y="641810"/>
                    <a:pt x="135733" y="642937"/>
                  </a:cubicBezTo>
                  <a:cubicBezTo>
                    <a:pt x="142210" y="645713"/>
                    <a:pt x="160111" y="647175"/>
                    <a:pt x="164308" y="647700"/>
                  </a:cubicBezTo>
                  <a:cubicBezTo>
                    <a:pt x="175604" y="651935"/>
                    <a:pt x="186145" y="656156"/>
                    <a:pt x="197646" y="659606"/>
                  </a:cubicBezTo>
                  <a:cubicBezTo>
                    <a:pt x="200781" y="660546"/>
                    <a:pt x="204043" y="661025"/>
                    <a:pt x="207171" y="661987"/>
                  </a:cubicBezTo>
                  <a:cubicBezTo>
                    <a:pt x="214368" y="664202"/>
                    <a:pt x="221076" y="668880"/>
                    <a:pt x="228602" y="669131"/>
                  </a:cubicBezTo>
                  <a:lnTo>
                    <a:pt x="300039" y="671512"/>
                  </a:lnTo>
                  <a:lnTo>
                    <a:pt x="330996" y="669131"/>
                  </a:lnTo>
                  <a:cubicBezTo>
                    <a:pt x="337367" y="668524"/>
                    <a:pt x="344104" y="669127"/>
                    <a:pt x="350046" y="666750"/>
                  </a:cubicBezTo>
                  <a:cubicBezTo>
                    <a:pt x="352703" y="665687"/>
                    <a:pt x="352573" y="661394"/>
                    <a:pt x="354808" y="659606"/>
                  </a:cubicBezTo>
                  <a:cubicBezTo>
                    <a:pt x="356768" y="658038"/>
                    <a:pt x="359571" y="658019"/>
                    <a:pt x="361952" y="657225"/>
                  </a:cubicBezTo>
                  <a:cubicBezTo>
                    <a:pt x="364333" y="655637"/>
                    <a:pt x="366536" y="653742"/>
                    <a:pt x="369096" y="652462"/>
                  </a:cubicBezTo>
                  <a:cubicBezTo>
                    <a:pt x="371341" y="651340"/>
                    <a:pt x="374464" y="651856"/>
                    <a:pt x="376239" y="650081"/>
                  </a:cubicBezTo>
                  <a:cubicBezTo>
                    <a:pt x="378014" y="648306"/>
                    <a:pt x="377053" y="644897"/>
                    <a:pt x="378621" y="642937"/>
                  </a:cubicBezTo>
                  <a:cubicBezTo>
                    <a:pt x="380409" y="640702"/>
                    <a:pt x="383383" y="639762"/>
                    <a:pt x="385764" y="638175"/>
                  </a:cubicBezTo>
                  <a:cubicBezTo>
                    <a:pt x="388939" y="633412"/>
                    <a:pt x="393478" y="629317"/>
                    <a:pt x="395289" y="623887"/>
                  </a:cubicBezTo>
                  <a:cubicBezTo>
                    <a:pt x="397226" y="618078"/>
                    <a:pt x="397818" y="614215"/>
                    <a:pt x="402433" y="609600"/>
                  </a:cubicBezTo>
                  <a:cubicBezTo>
                    <a:pt x="404457" y="607576"/>
                    <a:pt x="407196" y="606425"/>
                    <a:pt x="409577" y="604837"/>
                  </a:cubicBezTo>
                  <a:cubicBezTo>
                    <a:pt x="410371" y="602456"/>
                    <a:pt x="410390" y="599653"/>
                    <a:pt x="411958" y="597693"/>
                  </a:cubicBezTo>
                  <a:cubicBezTo>
                    <a:pt x="413746" y="595458"/>
                    <a:pt x="417078" y="594955"/>
                    <a:pt x="419102" y="592931"/>
                  </a:cubicBezTo>
                  <a:cubicBezTo>
                    <a:pt x="421908" y="590125"/>
                    <a:pt x="423970" y="586657"/>
                    <a:pt x="426246" y="583406"/>
                  </a:cubicBezTo>
                  <a:cubicBezTo>
                    <a:pt x="429528" y="578717"/>
                    <a:pt x="435771" y="569118"/>
                    <a:pt x="435771" y="569118"/>
                  </a:cubicBezTo>
                  <a:cubicBezTo>
                    <a:pt x="441433" y="552133"/>
                    <a:pt x="433404" y="572670"/>
                    <a:pt x="445296" y="554831"/>
                  </a:cubicBezTo>
                  <a:cubicBezTo>
                    <a:pt x="446688" y="552742"/>
                    <a:pt x="446555" y="549932"/>
                    <a:pt x="447677" y="547687"/>
                  </a:cubicBezTo>
                  <a:cubicBezTo>
                    <a:pt x="448957" y="545127"/>
                    <a:pt x="451277" y="543158"/>
                    <a:pt x="452439" y="540543"/>
                  </a:cubicBezTo>
                  <a:cubicBezTo>
                    <a:pt x="460044" y="523432"/>
                    <a:pt x="451906" y="528904"/>
                    <a:pt x="461964" y="523875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Espace réservé du contenu 5">
              <a:extLst>
                <a:ext uri="{FF2B5EF4-FFF2-40B4-BE49-F238E27FC236}">
                  <a16:creationId xmlns:a16="http://schemas.microsoft.com/office/drawing/2014/main" xmlns="" id="{BE062363-6606-4FDB-822D-60161533E36B}"/>
                </a:ext>
              </a:extLst>
            </p:cNvPr>
            <p:cNvSpPr txBox="1">
              <a:spLocks/>
            </p:cNvSpPr>
            <p:nvPr/>
          </p:nvSpPr>
          <p:spPr>
            <a:xfrm>
              <a:off x="405515" y="1837734"/>
              <a:ext cx="1832155" cy="33696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400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400" b="1" dirty="0" err="1">
                  <a:solidFill>
                    <a:srgbClr val="FF0000"/>
                  </a:solidFill>
                </a:rPr>
                <a:t>Opercule</a:t>
              </a:r>
              <a:r>
                <a:rPr lang="en-US" sz="1400" b="1" dirty="0">
                  <a:solidFill>
                    <a:srgbClr val="FF0000"/>
                  </a:solidFill>
                </a:rPr>
                <a:t> </a:t>
              </a:r>
              <a:r>
                <a:rPr lang="en-US" sz="1400" b="1" dirty="0" err="1">
                  <a:solidFill>
                    <a:srgbClr val="FF0000"/>
                  </a:solidFill>
                </a:rPr>
                <a:t>brisé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30132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7E3CC68-2D5F-421B-96BB-5E380E28C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Méthodologie</a:t>
            </a:r>
            <a:r>
              <a:rPr lang="en-US" dirty="0"/>
              <a:t> </a:t>
            </a:r>
            <a:r>
              <a:rPr lang="en-US" dirty="0" err="1"/>
              <a:t>actuelle</a:t>
            </a:r>
            <a:r>
              <a:rPr lang="en-US" dirty="0"/>
              <a:t> de </a:t>
            </a:r>
            <a:r>
              <a:rPr lang="en-US" dirty="0" err="1"/>
              <a:t>suivi</a:t>
            </a:r>
            <a:endParaRPr lang="en-US" dirty="0"/>
          </a:p>
        </p:txBody>
      </p:sp>
      <p:sp>
        <p:nvSpPr>
          <p:cNvPr id="7" name="Espace réservé du contenu 5">
            <a:extLst>
              <a:ext uri="{FF2B5EF4-FFF2-40B4-BE49-F238E27FC236}">
                <a16:creationId xmlns:a16="http://schemas.microsoft.com/office/drawing/2014/main" xmlns="" id="{529986E3-97D5-4EB1-873B-23F3740405C2}"/>
              </a:ext>
            </a:extLst>
          </p:cNvPr>
          <p:cNvSpPr txBox="1">
            <a:spLocks/>
          </p:cNvSpPr>
          <p:nvPr/>
        </p:nvSpPr>
        <p:spPr>
          <a:xfrm>
            <a:off x="624411" y="1041410"/>
            <a:ext cx="5878092" cy="437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1800" u="sng" dirty="0"/>
              <a:t>Extraction et </a:t>
            </a:r>
            <a:r>
              <a:rPr lang="en-US" sz="1800" u="sng" dirty="0" err="1"/>
              <a:t>analyse</a:t>
            </a:r>
            <a:r>
              <a:rPr lang="en-US" sz="1800" u="sng" dirty="0"/>
              <a:t> de </a:t>
            </a:r>
            <a:r>
              <a:rPr lang="en-US" sz="1800" u="sng" dirty="0" err="1"/>
              <a:t>témoins</a:t>
            </a:r>
            <a:r>
              <a:rPr lang="en-US" sz="1800" u="sng" dirty="0"/>
              <a:t> de </a:t>
            </a:r>
            <a:r>
              <a:rPr lang="en-US" sz="1800" u="sng" dirty="0" err="1"/>
              <a:t>durabilité</a:t>
            </a:r>
            <a:r>
              <a:rPr lang="en-US" sz="1800" u="sng" dirty="0"/>
              <a:t>:</a:t>
            </a:r>
          </a:p>
          <a:p>
            <a:pPr marL="0" indent="0">
              <a:buFont typeface="Arial"/>
              <a:buNone/>
            </a:pPr>
            <a:endParaRPr lang="en-US" dirty="0"/>
          </a:p>
        </p:txBody>
      </p:sp>
      <p:sp>
        <p:nvSpPr>
          <p:cNvPr id="8" name="Espace réservé du contenu 5">
            <a:extLst>
              <a:ext uri="{FF2B5EF4-FFF2-40B4-BE49-F238E27FC236}">
                <a16:creationId xmlns:a16="http://schemas.microsoft.com/office/drawing/2014/main" xmlns="" id="{4967C0BB-1904-4FE8-9506-C13C8A1896ED}"/>
              </a:ext>
            </a:extLst>
          </p:cNvPr>
          <p:cNvSpPr txBox="1">
            <a:spLocks/>
          </p:cNvSpPr>
          <p:nvPr/>
        </p:nvSpPr>
        <p:spPr>
          <a:xfrm>
            <a:off x="554182" y="1004591"/>
            <a:ext cx="7965407" cy="542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endParaRPr lang="en-US" sz="1800" dirty="0"/>
          </a:p>
        </p:txBody>
      </p:sp>
      <p:sp>
        <p:nvSpPr>
          <p:cNvPr id="13" name="Espace réservé du contenu 5">
            <a:extLst>
              <a:ext uri="{FF2B5EF4-FFF2-40B4-BE49-F238E27FC236}">
                <a16:creationId xmlns:a16="http://schemas.microsoft.com/office/drawing/2014/main" xmlns="" id="{BD4CC38C-9D4D-45BA-8D86-B118B4852720}"/>
              </a:ext>
            </a:extLst>
          </p:cNvPr>
          <p:cNvSpPr txBox="1">
            <a:spLocks/>
          </p:cNvSpPr>
          <p:nvPr/>
        </p:nvSpPr>
        <p:spPr>
          <a:xfrm>
            <a:off x="858387" y="1447378"/>
            <a:ext cx="3506618" cy="41446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Quantification de la corrosion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09EFA7F2-843E-477A-B33F-CEF6E4C602D5}"/>
              </a:ext>
            </a:extLst>
          </p:cNvPr>
          <p:cNvGrpSpPr/>
          <p:nvPr/>
        </p:nvGrpSpPr>
        <p:grpSpPr>
          <a:xfrm>
            <a:off x="400474" y="1771807"/>
            <a:ext cx="4740967" cy="948366"/>
            <a:chOff x="858387" y="1629622"/>
            <a:chExt cx="7052076" cy="147344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xmlns="" id="{5DA36BB4-6556-453E-8DCB-49037DAB7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8387" y="1878933"/>
              <a:ext cx="6661929" cy="1224136"/>
            </a:xfrm>
            <a:prstGeom prst="rect">
              <a:avLst/>
            </a:prstGeom>
          </p:spPr>
        </p:pic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xmlns="" id="{AB78318D-E8A7-4E0E-A1D6-BBFF98E20432}"/>
                </a:ext>
              </a:extLst>
            </p:cNvPr>
            <p:cNvSpPr txBox="1"/>
            <p:nvPr/>
          </p:nvSpPr>
          <p:spPr>
            <a:xfrm>
              <a:off x="6317441" y="1629622"/>
              <a:ext cx="1593022" cy="5284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err="1"/>
                <a:t>Epaisseur</a:t>
              </a:r>
              <a:r>
                <a:rPr lang="en-US" sz="800" dirty="0"/>
                <a:t> </a:t>
              </a:r>
              <a:r>
                <a:rPr lang="en-US" sz="800" dirty="0" err="1"/>
                <a:t>résiduelle</a:t>
              </a:r>
              <a:r>
                <a:rPr lang="en-US" sz="800" dirty="0"/>
                <a:t> de zinc (</a:t>
              </a:r>
              <a:r>
                <a:rPr lang="el-GR" sz="800" dirty="0">
                  <a:latin typeface="Calibri" panose="020F0502020204030204" pitchFamily="34" charset="0"/>
                </a:rPr>
                <a:t>μ</a:t>
              </a:r>
              <a:r>
                <a:rPr lang="en-US" sz="800" dirty="0">
                  <a:latin typeface="Calibri" panose="020F0502020204030204" pitchFamily="34" charset="0"/>
                </a:rPr>
                <a:t>m)</a:t>
              </a:r>
              <a:endParaRPr lang="en-US" sz="800" dirty="0"/>
            </a:p>
          </p:txBody>
        </p:sp>
      </p:grpSp>
      <p:sp>
        <p:nvSpPr>
          <p:cNvPr id="18" name="Espace réservé du contenu 5">
            <a:extLst>
              <a:ext uri="{FF2B5EF4-FFF2-40B4-BE49-F238E27FC236}">
                <a16:creationId xmlns:a16="http://schemas.microsoft.com/office/drawing/2014/main" xmlns="" id="{4DCDC276-D466-46C9-82A7-4FAECB5D3704}"/>
              </a:ext>
            </a:extLst>
          </p:cNvPr>
          <p:cNvSpPr txBox="1">
            <a:spLocks/>
          </p:cNvSpPr>
          <p:nvPr/>
        </p:nvSpPr>
        <p:spPr>
          <a:xfrm>
            <a:off x="858387" y="2668145"/>
            <a:ext cx="2094363" cy="41446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Essais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de traction</a:t>
            </a: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E48EEAD3-AB0D-4FAD-91C5-5F07E98316C1}"/>
              </a:ext>
            </a:extLst>
          </p:cNvPr>
          <p:cNvGrpSpPr/>
          <p:nvPr/>
        </p:nvGrpSpPr>
        <p:grpSpPr>
          <a:xfrm>
            <a:off x="474767" y="3174252"/>
            <a:ext cx="3352165" cy="840741"/>
            <a:chOff x="3293941" y="3225069"/>
            <a:chExt cx="4591050" cy="1170591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xmlns="" id="{87D1A9E0-A190-42D9-8D58-1CB071D49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93941" y="3232149"/>
              <a:ext cx="4591050" cy="1163511"/>
            </a:xfrm>
            <a:prstGeom prst="rect">
              <a:avLst/>
            </a:prstGeom>
          </p:spPr>
        </p:pic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xmlns="" id="{EE3D9658-1434-4F4D-84DA-F6B978D259A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51718" y="3225069"/>
              <a:ext cx="13287" cy="315043"/>
            </a:xfrm>
            <a:prstGeom prst="line">
              <a:avLst/>
            </a:prstGeom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xmlns="" id="{C42A8FD4-E8C5-4B3C-A8B3-4EF7283B97FD}"/>
                </a:ext>
              </a:extLst>
            </p:cNvPr>
            <p:cNvCxnSpPr>
              <a:cxnSpLocks/>
            </p:cNvCxnSpPr>
            <p:nvPr/>
          </p:nvCxnSpPr>
          <p:spPr>
            <a:xfrm>
              <a:off x="4216400" y="3630435"/>
              <a:ext cx="0" cy="285750"/>
            </a:xfrm>
            <a:prstGeom prst="line">
              <a:avLst/>
            </a:prstGeom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Espace réservé du contenu 5">
            <a:extLst>
              <a:ext uri="{FF2B5EF4-FFF2-40B4-BE49-F238E27FC236}">
                <a16:creationId xmlns:a16="http://schemas.microsoft.com/office/drawing/2014/main" xmlns="" id="{127DD06D-C9F1-49E1-876A-2BB5C804A2D4}"/>
              </a:ext>
            </a:extLst>
          </p:cNvPr>
          <p:cNvSpPr txBox="1">
            <a:spLocks/>
          </p:cNvSpPr>
          <p:nvPr/>
        </p:nvSpPr>
        <p:spPr>
          <a:xfrm>
            <a:off x="5715804" y="2232875"/>
            <a:ext cx="3506618" cy="79190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Problème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représentativité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Quid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quand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reservoir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épuisé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?</a:t>
            </a: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Accolade ouvrante 15">
            <a:extLst>
              <a:ext uri="{FF2B5EF4-FFF2-40B4-BE49-F238E27FC236}">
                <a16:creationId xmlns:a16="http://schemas.microsoft.com/office/drawing/2014/main" xmlns="" id="{9CC7138B-A15B-4DA7-AB4D-8E7DCB446424}"/>
              </a:ext>
            </a:extLst>
          </p:cNvPr>
          <p:cNvSpPr/>
          <p:nvPr/>
        </p:nvSpPr>
        <p:spPr>
          <a:xfrm>
            <a:off x="5410294" y="2208755"/>
            <a:ext cx="232196" cy="787184"/>
          </a:xfrm>
          <a:prstGeom prst="leftBrace">
            <a:avLst>
              <a:gd name="adj1" fmla="val 28070"/>
              <a:gd name="adj2" fmla="val 45948"/>
            </a:avLst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Espace réservé du contenu 5">
            <a:extLst>
              <a:ext uri="{FF2B5EF4-FFF2-40B4-BE49-F238E27FC236}">
                <a16:creationId xmlns:a16="http://schemas.microsoft.com/office/drawing/2014/main" xmlns="" id="{034E469B-736E-4083-8A40-8C2034AE0A1C}"/>
              </a:ext>
            </a:extLst>
          </p:cNvPr>
          <p:cNvSpPr txBox="1">
            <a:spLocks/>
          </p:cNvSpPr>
          <p:nvPr/>
        </p:nvSpPr>
        <p:spPr>
          <a:xfrm>
            <a:off x="5178098" y="2290058"/>
            <a:ext cx="232196" cy="69469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dirty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19" name="Flèche : droite 18">
            <a:extLst>
              <a:ext uri="{FF2B5EF4-FFF2-40B4-BE49-F238E27FC236}">
                <a16:creationId xmlns:a16="http://schemas.microsoft.com/office/drawing/2014/main" xmlns="" id="{07A1B336-AFF7-4C56-87B3-5F246D6B3004}"/>
              </a:ext>
            </a:extLst>
          </p:cNvPr>
          <p:cNvSpPr/>
          <p:nvPr/>
        </p:nvSpPr>
        <p:spPr>
          <a:xfrm rot="10800000" flipH="1">
            <a:off x="4855933" y="3426274"/>
            <a:ext cx="708135" cy="308350"/>
          </a:xfrm>
          <a:prstGeom prst="rightArrow">
            <a:avLst>
              <a:gd name="adj1" fmla="val 27827"/>
              <a:gd name="adj2" fmla="val 11097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035C16C1-DDE3-4E98-90DA-D2EC78CE7598}"/>
              </a:ext>
            </a:extLst>
          </p:cNvPr>
          <p:cNvGrpSpPr/>
          <p:nvPr/>
        </p:nvGrpSpPr>
        <p:grpSpPr>
          <a:xfrm>
            <a:off x="5715804" y="3241039"/>
            <a:ext cx="3206165" cy="660278"/>
            <a:chOff x="5390705" y="3117491"/>
            <a:chExt cx="3206165" cy="660278"/>
          </a:xfrm>
        </p:grpSpPr>
        <p:sp>
          <p:nvSpPr>
            <p:cNvPr id="14" name="Espace réservé du contenu 5">
              <a:extLst>
                <a:ext uri="{FF2B5EF4-FFF2-40B4-BE49-F238E27FC236}">
                  <a16:creationId xmlns:a16="http://schemas.microsoft.com/office/drawing/2014/main" xmlns="" id="{9675FC2B-EE9E-4035-AD10-56F00520C1F6}"/>
                </a:ext>
              </a:extLst>
            </p:cNvPr>
            <p:cNvSpPr txBox="1">
              <a:spLocks/>
            </p:cNvSpPr>
            <p:nvPr/>
          </p:nvSpPr>
          <p:spPr>
            <a:xfrm>
              <a:off x="5559096" y="3278990"/>
              <a:ext cx="3037774" cy="349699"/>
            </a:xfrm>
            <a:prstGeom prst="rect">
              <a:avLst/>
            </a:prstGeom>
          </p:spPr>
          <p:txBody>
            <a:bodyPr vert="horz" lIns="0" tIns="45720" rIns="0" bIns="45720" rtlCol="0">
              <a:normAutofit/>
            </a:bodyPr>
            <a:lstStyle>
              <a:lvl1pPr marL="91440" indent="-9144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Calibri" panose="020F0502020204030204" pitchFamily="34" charset="0"/>
                <a:buChar char=" "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38404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56692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74980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93268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1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3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5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7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Besoin</a:t>
              </a:r>
              <a:r>
                <a:rPr lang="en-US" sz="1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d’autres</a:t>
              </a:r>
              <a:r>
                <a:rPr lang="en-US" sz="1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approches</a:t>
              </a:r>
              <a:r>
                <a:rPr lang="en-US" sz="1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!</a:t>
              </a:r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xmlns="" id="{263BB03B-8295-419A-B4C4-BD3FD332CDAE}"/>
                </a:ext>
              </a:extLst>
            </p:cNvPr>
            <p:cNvSpPr/>
            <p:nvPr/>
          </p:nvSpPr>
          <p:spPr>
            <a:xfrm>
              <a:off x="5390705" y="3117491"/>
              <a:ext cx="3206165" cy="660278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Ellipse 10">
            <a:extLst>
              <a:ext uri="{FF2B5EF4-FFF2-40B4-BE49-F238E27FC236}">
                <a16:creationId xmlns:a16="http://schemas.microsoft.com/office/drawing/2014/main" xmlns="" id="{6CEA337C-3A84-4DCF-B853-2F7309D30943}"/>
              </a:ext>
            </a:extLst>
          </p:cNvPr>
          <p:cNvSpPr/>
          <p:nvPr/>
        </p:nvSpPr>
        <p:spPr>
          <a:xfrm>
            <a:off x="973932" y="3734625"/>
            <a:ext cx="102394" cy="25635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xmlns="" id="{49F62F0A-DCF4-4F55-ADCF-7BF8E8AE5537}"/>
              </a:ext>
            </a:extLst>
          </p:cNvPr>
          <p:cNvCxnSpPr>
            <a:stCxn id="11" idx="4"/>
          </p:cNvCxnSpPr>
          <p:nvPr/>
        </p:nvCxnSpPr>
        <p:spPr>
          <a:xfrm>
            <a:off x="1025129" y="3990975"/>
            <a:ext cx="0" cy="15240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xmlns="" id="{F5C0EE3B-5476-4ECE-BD7A-23FAA13717B8}"/>
              </a:ext>
            </a:extLst>
          </p:cNvPr>
          <p:cNvSpPr txBox="1"/>
          <p:nvPr/>
        </p:nvSpPr>
        <p:spPr>
          <a:xfrm>
            <a:off x="775367" y="4073203"/>
            <a:ext cx="6019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FF0000"/>
                </a:solidFill>
              </a:rPr>
              <a:t>Rupture</a:t>
            </a:r>
          </a:p>
        </p:txBody>
      </p:sp>
    </p:spTree>
    <p:extLst>
      <p:ext uri="{BB962C8B-B14F-4D97-AF65-F5344CB8AC3E}">
        <p14:creationId xmlns:p14="http://schemas.microsoft.com/office/powerpoint/2010/main" xmlns="" val="3236445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DCA4597-246A-427A-B5D3-2EAED98AF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Pistes</a:t>
            </a:r>
            <a:r>
              <a:rPr lang="en-US" dirty="0"/>
              <a:t> </a:t>
            </a:r>
            <a:r>
              <a:rPr lang="en-US" dirty="0" err="1"/>
              <a:t>étudiées</a:t>
            </a:r>
            <a:r>
              <a:rPr lang="en-US" dirty="0"/>
              <a:t> : </a:t>
            </a:r>
            <a:r>
              <a:rPr lang="en-US" dirty="0" err="1"/>
              <a:t>analyse</a:t>
            </a:r>
            <a:r>
              <a:rPr lang="en-US" dirty="0"/>
              <a:t> du sol de </a:t>
            </a:r>
            <a:r>
              <a:rPr lang="en-US" dirty="0" err="1"/>
              <a:t>remblai</a:t>
            </a:r>
            <a:endParaRPr lang="en-US" dirty="0"/>
          </a:p>
        </p:txBody>
      </p:sp>
      <p:sp>
        <p:nvSpPr>
          <p:cNvPr id="4" name="Espace réservé du contenu 5">
            <a:extLst>
              <a:ext uri="{FF2B5EF4-FFF2-40B4-BE49-F238E27FC236}">
                <a16:creationId xmlns:a16="http://schemas.microsoft.com/office/drawing/2014/main" xmlns="" id="{10A99566-E553-4EF5-BD83-37D4D7E7EAD2}"/>
              </a:ext>
            </a:extLst>
          </p:cNvPr>
          <p:cNvSpPr txBox="1">
            <a:spLocks/>
          </p:cNvSpPr>
          <p:nvPr/>
        </p:nvSpPr>
        <p:spPr>
          <a:xfrm>
            <a:off x="626122" y="1063512"/>
            <a:ext cx="6506198" cy="10929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1800" u="sng" dirty="0" err="1"/>
              <a:t>Analyse</a:t>
            </a:r>
            <a:r>
              <a:rPr lang="en-US" sz="1800" u="sng" dirty="0"/>
              <a:t> de sol de </a:t>
            </a:r>
            <a:r>
              <a:rPr lang="en-US" sz="1800" u="sng" dirty="0" err="1"/>
              <a:t>remblai</a:t>
            </a:r>
            <a:r>
              <a:rPr lang="en-US" sz="1800" u="sng" dirty="0"/>
              <a:t>:</a:t>
            </a:r>
            <a:r>
              <a:rPr lang="en-US" sz="1800" i="1" dirty="0"/>
              <a:t> 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1800" i="1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>
                <a:sym typeface="Wingdings" panose="05000000000000000000" pitchFamily="2" charset="2"/>
              </a:rPr>
              <a:t>A </a:t>
            </a:r>
            <a:r>
              <a:rPr lang="en-US" sz="1800" dirty="0" err="1">
                <a:sym typeface="Wingdings" panose="05000000000000000000" pitchFamily="2" charset="2"/>
              </a:rPr>
              <a:t>ce</a:t>
            </a:r>
            <a:r>
              <a:rPr lang="en-US" sz="1800" dirty="0">
                <a:sym typeface="Wingdings" panose="05000000000000000000" pitchFamily="2" charset="2"/>
              </a:rPr>
              <a:t> jour, </a:t>
            </a:r>
            <a:r>
              <a:rPr lang="en-US" sz="1800" dirty="0" err="1">
                <a:sym typeface="Wingdings" panose="05000000000000000000" pitchFamily="2" charset="2"/>
              </a:rPr>
              <a:t>mesure</a:t>
            </a:r>
            <a:r>
              <a:rPr lang="en-US" sz="1800" dirty="0">
                <a:sym typeface="Wingdings" panose="05000000000000000000" pitchFamily="2" charset="2"/>
              </a:rPr>
              <a:t> des </a:t>
            </a:r>
            <a:r>
              <a:rPr lang="en-US" sz="1800" dirty="0" err="1">
                <a:sym typeface="Wingdings" panose="05000000000000000000" pitchFamily="2" charset="2"/>
              </a:rPr>
              <a:t>critères</a:t>
            </a:r>
            <a:r>
              <a:rPr lang="en-US" sz="1800" dirty="0">
                <a:sym typeface="Wingdings" panose="05000000000000000000" pitchFamily="2" charset="2"/>
              </a:rPr>
              <a:t> </a:t>
            </a:r>
            <a:r>
              <a:rPr lang="en-US" sz="1800" dirty="0" err="1">
                <a:sym typeface="Wingdings" panose="05000000000000000000" pitchFamily="2" charset="2"/>
              </a:rPr>
              <a:t>éléctrochimiques</a:t>
            </a:r>
            <a:r>
              <a:rPr lang="en-US" sz="1800" dirty="0">
                <a:sym typeface="Wingdings" panose="05000000000000000000" pitchFamily="2" charset="2"/>
              </a:rPr>
              <a:t>: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1800" i="1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sz="18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7" name="Espace réservé du contenu 5">
            <a:extLst>
              <a:ext uri="{FF2B5EF4-FFF2-40B4-BE49-F238E27FC236}">
                <a16:creationId xmlns:a16="http://schemas.microsoft.com/office/drawing/2014/main" xmlns="" id="{3F945DA4-3825-4019-8514-790B2AF703FC}"/>
              </a:ext>
            </a:extLst>
          </p:cNvPr>
          <p:cNvSpPr txBox="1">
            <a:spLocks/>
          </p:cNvSpPr>
          <p:nvPr/>
        </p:nvSpPr>
        <p:spPr>
          <a:xfrm>
            <a:off x="6671789" y="1430716"/>
            <a:ext cx="2408711" cy="1219580"/>
          </a:xfrm>
          <a:prstGeom prst="rect">
            <a:avLst/>
          </a:prstGeom>
          <a:ln w="57150">
            <a:solidFill>
              <a:srgbClr val="92D05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err="1"/>
              <a:t>Résistivité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pH</a:t>
            </a:r>
          </a:p>
          <a:p>
            <a:pPr marL="0" indent="0">
              <a:buNone/>
            </a:pPr>
            <a:r>
              <a:rPr lang="en-US" sz="1800" dirty="0" err="1"/>
              <a:t>Teneurs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endParaRPr lang="en-US" sz="1800" dirty="0"/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xmlns="" id="{E893F4B6-0CCF-4771-87A1-08735FA99E81}"/>
              </a:ext>
            </a:extLst>
          </p:cNvPr>
          <p:cNvCxnSpPr>
            <a:cxnSpLocks/>
          </p:cNvCxnSpPr>
          <p:nvPr/>
        </p:nvCxnSpPr>
        <p:spPr>
          <a:xfrm flipV="1">
            <a:off x="6044194" y="1559692"/>
            <a:ext cx="590120" cy="38236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xmlns="" id="{E75B0A27-7167-4622-A01A-D8F071A7DCD9}"/>
              </a:ext>
            </a:extLst>
          </p:cNvPr>
          <p:cNvCxnSpPr>
            <a:cxnSpLocks/>
          </p:cNvCxnSpPr>
          <p:nvPr/>
        </p:nvCxnSpPr>
        <p:spPr>
          <a:xfrm>
            <a:off x="6044194" y="1936736"/>
            <a:ext cx="590120" cy="376536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xmlns="" id="{9839FDA0-8B41-4E68-8B3A-79D566044E17}"/>
              </a:ext>
            </a:extLst>
          </p:cNvPr>
          <p:cNvCxnSpPr>
            <a:cxnSpLocks/>
          </p:cNvCxnSpPr>
          <p:nvPr/>
        </p:nvCxnSpPr>
        <p:spPr>
          <a:xfrm>
            <a:off x="6026211" y="1936736"/>
            <a:ext cx="590120" cy="5316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B06F67D9-2DCD-431C-833A-BA868F26D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3054" y="3249867"/>
            <a:ext cx="3502412" cy="1299739"/>
          </a:xfrm>
          <a:prstGeom prst="rect">
            <a:avLst/>
          </a:prstGeom>
        </p:spPr>
      </p:pic>
      <p:sp>
        <p:nvSpPr>
          <p:cNvPr id="11" name="Espace réservé du contenu 5">
            <a:extLst>
              <a:ext uri="{FF2B5EF4-FFF2-40B4-BE49-F238E27FC236}">
                <a16:creationId xmlns:a16="http://schemas.microsoft.com/office/drawing/2014/main" xmlns="" id="{5CA7B1C9-DC28-4CA8-AD41-697A6B5FAA03}"/>
              </a:ext>
            </a:extLst>
          </p:cNvPr>
          <p:cNvSpPr txBox="1">
            <a:spLocks/>
          </p:cNvSpPr>
          <p:nvPr/>
        </p:nvSpPr>
        <p:spPr>
          <a:xfrm>
            <a:off x="5447714" y="2935734"/>
            <a:ext cx="3890398" cy="5342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err="1"/>
              <a:t>Critères</a:t>
            </a:r>
            <a:r>
              <a:rPr lang="en-US" sz="1600" dirty="0"/>
              <a:t> </a:t>
            </a:r>
            <a:r>
              <a:rPr lang="en-US" sz="1600" dirty="0" err="1"/>
              <a:t>respectés</a:t>
            </a:r>
            <a:r>
              <a:rPr lang="en-US" sz="1600" dirty="0"/>
              <a:t> : sol non </a:t>
            </a:r>
            <a:r>
              <a:rPr lang="en-US" sz="1600" dirty="0" err="1"/>
              <a:t>agressif</a:t>
            </a:r>
            <a:endParaRPr lang="en-US" sz="1600" dirty="0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xmlns="" id="{885B739D-342A-4EC1-9A65-28D6F2A421FA}"/>
              </a:ext>
            </a:extLst>
          </p:cNvPr>
          <p:cNvCxnSpPr>
            <a:cxnSpLocks/>
          </p:cNvCxnSpPr>
          <p:nvPr/>
        </p:nvCxnSpPr>
        <p:spPr>
          <a:xfrm>
            <a:off x="7132320" y="2668980"/>
            <a:ext cx="0" cy="353959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Espace réservé du contenu 5">
            <a:extLst>
              <a:ext uri="{FF2B5EF4-FFF2-40B4-BE49-F238E27FC236}">
                <a16:creationId xmlns:a16="http://schemas.microsoft.com/office/drawing/2014/main" xmlns="" id="{0F6CB202-EF13-4BEF-8FD2-7DF5D51EDD7A}"/>
              </a:ext>
            </a:extLst>
          </p:cNvPr>
          <p:cNvSpPr txBox="1">
            <a:spLocks/>
          </p:cNvSpPr>
          <p:nvPr/>
        </p:nvSpPr>
        <p:spPr>
          <a:xfrm>
            <a:off x="7204260" y="2735212"/>
            <a:ext cx="1989393" cy="28772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50" dirty="0"/>
              <a:t>Pour les </a:t>
            </a:r>
            <a:r>
              <a:rPr lang="en-US" sz="1050" dirty="0" err="1"/>
              <a:t>ouvrages</a:t>
            </a:r>
            <a:r>
              <a:rPr lang="en-US" sz="1050" dirty="0"/>
              <a:t> </a:t>
            </a:r>
            <a:r>
              <a:rPr lang="en-US" sz="1050" dirty="0" err="1"/>
              <a:t>déja</a:t>
            </a:r>
            <a:r>
              <a:rPr lang="en-US" sz="1050" dirty="0"/>
              <a:t> </a:t>
            </a:r>
            <a:r>
              <a:rPr lang="en-US" sz="1050" dirty="0" err="1"/>
              <a:t>analysés</a:t>
            </a:r>
            <a:endParaRPr lang="en-US" sz="1050" dirty="0"/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D69B60AB-FE16-45C4-AF84-F831AD272F99}"/>
              </a:ext>
            </a:extLst>
          </p:cNvPr>
          <p:cNvGrpSpPr/>
          <p:nvPr/>
        </p:nvGrpSpPr>
        <p:grpSpPr>
          <a:xfrm>
            <a:off x="626122" y="2650296"/>
            <a:ext cx="6506198" cy="2398587"/>
            <a:chOff x="626122" y="2650296"/>
            <a:chExt cx="6506198" cy="2398587"/>
          </a:xfrm>
        </p:grpSpPr>
        <p:sp>
          <p:nvSpPr>
            <p:cNvPr id="20" name="Espace réservé du contenu 5">
              <a:extLst>
                <a:ext uri="{FF2B5EF4-FFF2-40B4-BE49-F238E27FC236}">
                  <a16:creationId xmlns:a16="http://schemas.microsoft.com/office/drawing/2014/main" xmlns="" id="{CF22B190-EC28-495E-BD1B-8A220B957CBA}"/>
                </a:ext>
              </a:extLst>
            </p:cNvPr>
            <p:cNvSpPr txBox="1">
              <a:spLocks/>
            </p:cNvSpPr>
            <p:nvPr/>
          </p:nvSpPr>
          <p:spPr>
            <a:xfrm>
              <a:off x="626122" y="2650296"/>
              <a:ext cx="6506198" cy="239858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400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Font typeface="Wingdings" panose="05000000000000000000" pitchFamily="2" charset="2"/>
                <a:buChar char="Ø"/>
              </a:pPr>
              <a:r>
                <a:rPr lang="en-US" sz="1800" dirty="0" err="1">
                  <a:sym typeface="Wingdings" panose="05000000000000000000" pitchFamily="2" charset="2"/>
                </a:rPr>
                <a:t>Caractérisation</a:t>
              </a:r>
              <a:r>
                <a:rPr lang="en-US" sz="1800" dirty="0">
                  <a:sym typeface="Wingdings" panose="05000000000000000000" pitchFamily="2" charset="2"/>
                </a:rPr>
                <a:t> </a:t>
              </a:r>
              <a:r>
                <a:rPr lang="en-US" sz="1800" dirty="0" err="1">
                  <a:sym typeface="Wingdings" panose="05000000000000000000" pitchFamily="2" charset="2"/>
                </a:rPr>
                <a:t>complète</a:t>
              </a:r>
              <a:r>
                <a:rPr lang="en-US" sz="1800" dirty="0">
                  <a:sym typeface="Wingdings" panose="05000000000000000000" pitchFamily="2" charset="2"/>
                </a:rPr>
                <a:t> du sol ?</a:t>
              </a:r>
            </a:p>
            <a:p>
              <a:pPr>
                <a:buFont typeface="Wingdings" panose="05000000000000000000" pitchFamily="2" charset="2"/>
                <a:buChar char="Ø"/>
              </a:pPr>
              <a:endParaRPr lang="en-US" sz="1800" dirty="0">
                <a:sym typeface="Wingdings" panose="05000000000000000000" pitchFamily="2" charset="2"/>
              </a:endParaRPr>
            </a:p>
            <a:p>
              <a:pPr>
                <a:buFont typeface="Wingdings" panose="05000000000000000000" pitchFamily="2" charset="2"/>
                <a:buChar char="Ø"/>
              </a:pPr>
              <a:endParaRPr lang="en-US" sz="1800" dirty="0">
                <a:sym typeface="Wingdings" panose="05000000000000000000" pitchFamily="2" charset="2"/>
              </a:endParaRPr>
            </a:p>
            <a:p>
              <a:pPr>
                <a:buFont typeface="Wingdings" panose="05000000000000000000" pitchFamily="2" charset="2"/>
                <a:buChar char="Ø"/>
              </a:pPr>
              <a:endParaRPr lang="en-US" sz="1800" dirty="0">
                <a:sym typeface="Wingdings" panose="05000000000000000000" pitchFamily="2" charset="2"/>
              </a:endParaRPr>
            </a:p>
            <a:p>
              <a:pPr>
                <a:buFont typeface="Wingdings" panose="05000000000000000000" pitchFamily="2" charset="2"/>
                <a:buChar char="Ø"/>
              </a:pPr>
              <a:endParaRPr lang="en-US" sz="1800" i="1" dirty="0">
                <a:sym typeface="Wingdings" panose="05000000000000000000" pitchFamily="2" charset="2"/>
              </a:endParaRPr>
            </a:p>
            <a:p>
              <a:pPr marL="0" indent="0">
                <a:buNone/>
              </a:pPr>
              <a:endParaRPr lang="en-US" sz="1800" dirty="0">
                <a:sym typeface="Wingdings" panose="05000000000000000000" pitchFamily="2" charset="2"/>
              </a:endParaRPr>
            </a:p>
            <a:p>
              <a:pPr marL="0" indent="0">
                <a:buNone/>
              </a:pPr>
              <a:endParaRPr lang="en-US" sz="1800" dirty="0"/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xmlns="" id="{8819B70E-6E5D-4373-9C72-DDEE90FB8DAE}"/>
                </a:ext>
              </a:extLst>
            </p:cNvPr>
            <p:cNvSpPr txBox="1"/>
            <p:nvPr/>
          </p:nvSpPr>
          <p:spPr>
            <a:xfrm>
              <a:off x="1373873" y="3134972"/>
              <a:ext cx="349505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ym typeface="Wingdings" panose="05000000000000000000" pitchFamily="2" charset="2"/>
                </a:rPr>
                <a:t>Granulométrie</a:t>
              </a:r>
              <a:r>
                <a:rPr lang="en-US" dirty="0">
                  <a:sym typeface="Wingdings" panose="05000000000000000000" pitchFamily="2" charset="2"/>
                </a:rPr>
                <a:t>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ym typeface="Wingdings" panose="05000000000000000000" pitchFamily="2" charset="2"/>
                </a:rPr>
                <a:t>Matières</a:t>
              </a:r>
              <a:r>
                <a:rPr lang="en-US" dirty="0">
                  <a:sym typeface="Wingdings" panose="05000000000000000000" pitchFamily="2" charset="2"/>
                </a:rPr>
                <a:t> </a:t>
              </a:r>
              <a:r>
                <a:rPr lang="en-US" dirty="0" err="1">
                  <a:sym typeface="Wingdings" panose="05000000000000000000" pitchFamily="2" charset="2"/>
                </a:rPr>
                <a:t>organiques</a:t>
              </a:r>
              <a:r>
                <a:rPr lang="en-US" dirty="0">
                  <a:sym typeface="Wingdings" panose="05000000000000000000" pitchFamily="2" charset="2"/>
                </a:rPr>
                <a:t> et </a:t>
              </a:r>
              <a:r>
                <a:rPr lang="en-US" dirty="0" err="1">
                  <a:sym typeface="Wingdings" panose="05000000000000000000" pitchFamily="2" charset="2"/>
                </a:rPr>
                <a:t>calcaires</a:t>
              </a:r>
              <a:endParaRPr lang="en-US" dirty="0">
                <a:sym typeface="Wingdings" panose="05000000000000000000" pitchFamily="2" charset="2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ym typeface="Wingdings" panose="05000000000000000000" pitchFamily="2" charset="2"/>
                </a:rPr>
                <a:t>Limites</a:t>
              </a:r>
              <a:r>
                <a:rPr lang="en-US" dirty="0">
                  <a:sym typeface="Wingdings" panose="05000000000000000000" pitchFamily="2" charset="2"/>
                </a:rPr>
                <a:t> </a:t>
              </a:r>
              <a:r>
                <a:rPr lang="en-US" dirty="0" err="1">
                  <a:sym typeface="Wingdings" panose="05000000000000000000" pitchFamily="2" charset="2"/>
                </a:rPr>
                <a:t>d’Atterberg</a:t>
              </a:r>
              <a:endParaRPr lang="en-US" dirty="0">
                <a:sym typeface="Wingdings" panose="05000000000000000000" pitchFamily="2" charset="2"/>
              </a:endParaRPr>
            </a:p>
          </p:txBody>
        </p:sp>
      </p:grpSp>
      <p:sp>
        <p:nvSpPr>
          <p:cNvPr id="18" name="Espace réservé du contenu 5">
            <a:extLst>
              <a:ext uri="{FF2B5EF4-FFF2-40B4-BE49-F238E27FC236}">
                <a16:creationId xmlns:a16="http://schemas.microsoft.com/office/drawing/2014/main" xmlns="" id="{DB95A365-06F0-48CA-AACF-5BCD14D9B909}"/>
              </a:ext>
            </a:extLst>
          </p:cNvPr>
          <p:cNvSpPr txBox="1">
            <a:spLocks/>
          </p:cNvSpPr>
          <p:nvPr/>
        </p:nvSpPr>
        <p:spPr>
          <a:xfrm>
            <a:off x="8019030" y="1976248"/>
            <a:ext cx="1236737" cy="67404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err="1"/>
              <a:t>chlorures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sulfates</a:t>
            </a:r>
          </a:p>
        </p:txBody>
      </p:sp>
      <p:sp>
        <p:nvSpPr>
          <p:cNvPr id="13" name="Accolade ouvrante 12">
            <a:extLst>
              <a:ext uri="{FF2B5EF4-FFF2-40B4-BE49-F238E27FC236}">
                <a16:creationId xmlns:a16="http://schemas.microsoft.com/office/drawing/2014/main" xmlns="" id="{248F5BBA-25EB-4190-8D3D-4F8CAD3AEE23}"/>
              </a:ext>
            </a:extLst>
          </p:cNvPr>
          <p:cNvSpPr/>
          <p:nvPr/>
        </p:nvSpPr>
        <p:spPr>
          <a:xfrm>
            <a:off x="7990927" y="2016090"/>
            <a:ext cx="110614" cy="530168"/>
          </a:xfrm>
          <a:prstGeom prst="leftBrace">
            <a:avLst>
              <a:gd name="adj1" fmla="val 68610"/>
              <a:gd name="adj2" fmla="val 52695"/>
            </a:avLst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63157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337EA06-E13B-4826-866D-FD1DA8181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Pistes</a:t>
            </a:r>
            <a:r>
              <a:rPr lang="en-US" dirty="0"/>
              <a:t> </a:t>
            </a:r>
            <a:r>
              <a:rPr lang="en-US" dirty="0" err="1"/>
              <a:t>étudiées</a:t>
            </a:r>
            <a:r>
              <a:rPr lang="en-US" dirty="0"/>
              <a:t> : Scan 3D des </a:t>
            </a:r>
            <a:r>
              <a:rPr lang="en-US" dirty="0" err="1"/>
              <a:t>ouvrages</a:t>
            </a:r>
            <a:endParaRPr lang="en-US" dirty="0"/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xmlns="" id="{D8E5A522-ECD6-41D5-8712-639B384E6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800" y="927773"/>
            <a:ext cx="5460631" cy="73406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1800" dirty="0"/>
              <a:t>Objectif = </a:t>
            </a:r>
            <a:r>
              <a:rPr lang="en-US" sz="1800" dirty="0" err="1"/>
              <a:t>suivi</a:t>
            </a:r>
            <a:r>
              <a:rPr lang="en-US" sz="1800" dirty="0"/>
              <a:t> de la </a:t>
            </a:r>
            <a:r>
              <a:rPr lang="en-US" sz="1800" dirty="0" err="1"/>
              <a:t>déformation</a:t>
            </a:r>
            <a:r>
              <a:rPr lang="en-US" sz="1800" dirty="0"/>
              <a:t> </a:t>
            </a:r>
            <a:r>
              <a:rPr lang="en-US" sz="1800" dirty="0" err="1"/>
              <a:t>dans</a:t>
            </a:r>
            <a:r>
              <a:rPr lang="en-US" sz="1800" dirty="0"/>
              <a:t> le temps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8CC16374-2D5D-43CF-99DA-72A95C7FE41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2865" y="1367926"/>
            <a:ext cx="7143434" cy="197089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40DD77CC-1FED-46DC-8A88-75EA9DD4F4C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8252" y="3466465"/>
            <a:ext cx="5212495" cy="83121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22D15482-4DB8-421D-A406-A966E7E24E69}"/>
              </a:ext>
            </a:extLst>
          </p:cNvPr>
          <p:cNvSpPr txBox="1"/>
          <p:nvPr/>
        </p:nvSpPr>
        <p:spPr>
          <a:xfrm>
            <a:off x="3329539" y="1682804"/>
            <a:ext cx="2567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Nuage</a:t>
            </a:r>
            <a:r>
              <a:rPr lang="en-US" dirty="0">
                <a:solidFill>
                  <a:schemeClr val="bg1"/>
                </a:solidFill>
              </a:rPr>
              <a:t> de points brut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BE35E634-1E8F-4CF1-BD53-24D34F7B1126}"/>
              </a:ext>
            </a:extLst>
          </p:cNvPr>
          <p:cNvSpPr txBox="1"/>
          <p:nvPr/>
        </p:nvSpPr>
        <p:spPr>
          <a:xfrm>
            <a:off x="7283919" y="3558905"/>
            <a:ext cx="1204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Après </a:t>
            </a:r>
          </a:p>
          <a:p>
            <a:r>
              <a:rPr lang="en-US" dirty="0" err="1"/>
              <a:t>traitement</a:t>
            </a:r>
            <a:endParaRPr lang="en-US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D18E9B67-B002-48E8-81D4-C8F6E0B45C67}"/>
              </a:ext>
            </a:extLst>
          </p:cNvPr>
          <p:cNvSpPr txBox="1"/>
          <p:nvPr/>
        </p:nvSpPr>
        <p:spPr>
          <a:xfrm>
            <a:off x="7531528" y="3643519"/>
            <a:ext cx="156671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Déformation</a:t>
            </a:r>
            <a:r>
              <a:rPr lang="en-US" dirty="0"/>
              <a:t> du </a:t>
            </a:r>
            <a:r>
              <a:rPr lang="en-US" dirty="0" err="1"/>
              <a:t>parement</a:t>
            </a:r>
            <a:endParaRPr lang="en-US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61B8F2AD-BD39-4375-A0FD-EC204C2C0825}"/>
              </a:ext>
            </a:extLst>
          </p:cNvPr>
          <p:cNvGrpSpPr/>
          <p:nvPr/>
        </p:nvGrpSpPr>
        <p:grpSpPr>
          <a:xfrm>
            <a:off x="1444955" y="3460195"/>
            <a:ext cx="6086567" cy="1043940"/>
            <a:chOff x="0" y="0"/>
            <a:chExt cx="6456680" cy="1043940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xmlns="" id="{3285205E-1CA3-4869-A041-534D55B8D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5943606" cy="1043940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xmlns="" id="{0AB7B217-CD7B-40DF-83D4-260D8F427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943600" y="0"/>
              <a:ext cx="513080" cy="1043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75513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2636724</TotalTime>
  <Words>434</Words>
  <Application>Microsoft Office PowerPoint</Application>
  <PresentationFormat>Affichage à l'écran (16:9)</PresentationFormat>
  <Paragraphs>132</Paragraphs>
  <Slides>15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16" baseType="lpstr">
      <vt:lpstr>Thème Office</vt:lpstr>
      <vt:lpstr>Mise au point d’une politique de gestion des ouvrages en terre armée</vt:lpstr>
      <vt:lpstr>La terre armée</vt:lpstr>
      <vt:lpstr>En Wallonie</vt:lpstr>
      <vt:lpstr>Méthodologie actuelle de suivi</vt:lpstr>
      <vt:lpstr>Méthodologie actuelle de suivi</vt:lpstr>
      <vt:lpstr>Méthodologie actuelle de suivi</vt:lpstr>
      <vt:lpstr>Méthodologie actuelle de suivi</vt:lpstr>
      <vt:lpstr>Pistes étudiées : analyse du sol de remblai</vt:lpstr>
      <vt:lpstr>Pistes étudiées : Scan 3D des ouvrages</vt:lpstr>
      <vt:lpstr>Pistes étudiées : Scan 3D des ouvrages</vt:lpstr>
      <vt:lpstr>Nouveauté</vt:lpstr>
      <vt:lpstr>Gestion du patrimoine des ouvrages wallons</vt:lpstr>
      <vt:lpstr>Techniques de renforcement</vt:lpstr>
      <vt:lpstr>Le clouage</vt:lpstr>
      <vt:lpstr>Diapositive 15</vt:lpstr>
    </vt:vector>
  </TitlesOfParts>
  <Company>Service public de Wallonie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Jean-Sébastien Cornélis</dc:creator>
  <cp:lastModifiedBy>François TOMSIN</cp:lastModifiedBy>
  <cp:revision>180</cp:revision>
  <dcterms:created xsi:type="dcterms:W3CDTF">2017-06-20T09:48:45Z</dcterms:created>
  <dcterms:modified xsi:type="dcterms:W3CDTF">2018-03-05T16:08:26Z</dcterms:modified>
</cp:coreProperties>
</file>